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4630400" cy="8229600"/>
  <p:notesSz cx="8229600" cy="14630400"/>
  <p:embeddedFontLst>
    <p:embeddedFont>
      <p:font typeface="Montserrat" panose="00000500000000000000" pitchFamily="2" charset="0"/>
      <p:regular r:id="rId24"/>
      <p:bold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8" d="100"/>
          <a:sy n="98" d="100"/>
        </p:scale>
        <p:origin x="28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2E6E68-9D34-A732-3BD5-03AA8F1919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3502E3-A540-34AE-7FDA-5073113BB7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667F9E-77BB-D5DB-569F-FDF8F56C20B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781732C-32A8-E21F-9796-CE2B36FEB018}"/>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194703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0"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2119432"/>
            <a:ext cx="7627382" cy="2138124"/>
          </a:xfrm>
          <a:prstGeom prst="rect">
            <a:avLst/>
          </a:prstGeom>
          <a:noFill/>
          <a:ln/>
        </p:spPr>
        <p:txBody>
          <a:bodyPr wrap="square" lIns="0" tIns="0" rIns="0" bIns="0" rtlCol="0" anchor="t"/>
          <a:lstStyle/>
          <a:p>
            <a:pPr marL="0" indent="0" algn="l">
              <a:lnSpc>
                <a:spcPts val="5600"/>
              </a:lnSpc>
              <a:buNone/>
            </a:pPr>
            <a:r>
              <a:rPr lang="en-US" sz="4450" b="1" dirty="0">
                <a:solidFill>
                  <a:srgbClr val="9998FF"/>
                </a:solidFill>
                <a:latin typeface="Barlow Bold" pitchFamily="34" charset="0"/>
                <a:ea typeface="Barlow Bold" pitchFamily="34" charset="-122"/>
                <a:cs typeface="Barlow Bold" pitchFamily="34" charset="-120"/>
              </a:rPr>
              <a:t>NutriAI – AI-Enhanced Personal Nutrition &amp; Activity Assistant</a:t>
            </a:r>
            <a:endParaRPr lang="en-US" sz="4450" dirty="0"/>
          </a:p>
        </p:txBody>
      </p:sp>
      <p:sp>
        <p:nvSpPr>
          <p:cNvPr id="4" name="Text 1"/>
          <p:cNvSpPr/>
          <p:nvPr/>
        </p:nvSpPr>
        <p:spPr>
          <a:xfrm>
            <a:off x="758309" y="4582478"/>
            <a:ext cx="7627382" cy="346710"/>
          </a:xfrm>
          <a:prstGeom prst="rect">
            <a:avLst/>
          </a:prstGeom>
          <a:noFill/>
          <a:ln/>
        </p:spPr>
        <p:txBody>
          <a:bodyPr wrap="non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AI Applied Project</a:t>
            </a:r>
            <a:endParaRPr lang="en-US" sz="1700" dirty="0"/>
          </a:p>
        </p:txBody>
      </p:sp>
      <p:sp>
        <p:nvSpPr>
          <p:cNvPr id="5" name="Text 2"/>
          <p:cNvSpPr/>
          <p:nvPr/>
        </p:nvSpPr>
        <p:spPr>
          <a:xfrm>
            <a:off x="758309" y="5172908"/>
            <a:ext cx="7627382" cy="346710"/>
          </a:xfrm>
          <a:prstGeom prst="rect">
            <a:avLst/>
          </a:prstGeom>
          <a:noFill/>
          <a:ln/>
        </p:spPr>
        <p:txBody>
          <a:bodyPr wrap="non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Team: Aashish Giri, Jaykesh J Awal, Meet Patel, Sabin Khatri</a:t>
            </a:r>
            <a:endParaRPr lang="en-US" sz="1700" dirty="0"/>
          </a:p>
        </p:txBody>
      </p:sp>
      <p:sp>
        <p:nvSpPr>
          <p:cNvPr id="6" name="Text 3"/>
          <p:cNvSpPr/>
          <p:nvPr/>
        </p:nvSpPr>
        <p:spPr>
          <a:xfrm>
            <a:off x="758309" y="5763339"/>
            <a:ext cx="7627382" cy="346710"/>
          </a:xfrm>
          <a:prstGeom prst="rect">
            <a:avLst/>
          </a:prstGeom>
          <a:noFill/>
          <a:ln/>
        </p:spPr>
        <p:txBody>
          <a:bodyPr wrap="non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Date: July 10, 2025</a:t>
            </a:r>
            <a:endParaRPr lang="en-US" sz="1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58309" y="2136100"/>
            <a:ext cx="6688693" cy="712708"/>
          </a:xfrm>
          <a:prstGeom prst="rect">
            <a:avLst/>
          </a:prstGeom>
          <a:noFill/>
          <a:ln/>
        </p:spPr>
        <p:txBody>
          <a:bodyPr wrap="none" lIns="0" tIns="0" rIns="0" bIns="0" rtlCol="0" anchor="t"/>
          <a:lstStyle/>
          <a:p>
            <a:pPr marL="0" indent="0" algn="l">
              <a:lnSpc>
                <a:spcPts val="5600"/>
              </a:lnSpc>
              <a:buNone/>
            </a:pPr>
            <a:r>
              <a:rPr lang="en-US" sz="4450" b="1" dirty="0">
                <a:solidFill>
                  <a:srgbClr val="9998FF"/>
                </a:solidFill>
                <a:latin typeface="Barlow Bold" pitchFamily="34" charset="0"/>
                <a:ea typeface="Barlow Bold" pitchFamily="34" charset="-122"/>
                <a:cs typeface="Barlow Bold" pitchFamily="34" charset="-120"/>
              </a:rPr>
              <a:t>Model Selection &amp; Training</a:t>
            </a:r>
            <a:endParaRPr lang="en-US" sz="4450" dirty="0"/>
          </a:p>
        </p:txBody>
      </p:sp>
      <p:sp>
        <p:nvSpPr>
          <p:cNvPr id="3" name="Text 1"/>
          <p:cNvSpPr/>
          <p:nvPr/>
        </p:nvSpPr>
        <p:spPr>
          <a:xfrm>
            <a:off x="758309" y="3282077"/>
            <a:ext cx="13113782" cy="104013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Our model selection process began with a </a:t>
            </a:r>
            <a:r>
              <a:rPr lang="en-US" sz="1700" b="1" dirty="0">
                <a:solidFill>
                  <a:srgbClr val="EEEFF5"/>
                </a:solidFill>
                <a:latin typeface="Montserrat" pitchFamily="34" charset="0"/>
                <a:ea typeface="Montserrat" pitchFamily="34" charset="-122"/>
                <a:cs typeface="Montserrat" pitchFamily="34" charset="-120"/>
              </a:rPr>
              <a:t>Logistic Regression</a:t>
            </a:r>
            <a:r>
              <a:rPr lang="en-US" sz="1700" dirty="0">
                <a:solidFill>
                  <a:srgbClr val="EEEFF5"/>
                </a:solidFill>
                <a:latin typeface="Montserrat" pitchFamily="34" charset="0"/>
                <a:ea typeface="Montserrat" pitchFamily="34" charset="-122"/>
                <a:cs typeface="Montserrat" pitchFamily="34" charset="-120"/>
              </a:rPr>
              <a:t> as a baseline, providing a solid initial benchmark for performance. After extensive experimentation and evaluation, we selected </a:t>
            </a:r>
            <a:r>
              <a:rPr lang="en-US" sz="1700" b="1" dirty="0">
                <a:solidFill>
                  <a:srgbClr val="EEEFF5"/>
                </a:solidFill>
                <a:latin typeface="Montserrat" pitchFamily="34" charset="0"/>
                <a:ea typeface="Montserrat" pitchFamily="34" charset="-122"/>
                <a:cs typeface="Montserrat" pitchFamily="34" charset="-120"/>
              </a:rPr>
              <a:t>Random Forest</a:t>
            </a:r>
            <a:r>
              <a:rPr lang="en-US" sz="1700" dirty="0">
                <a:solidFill>
                  <a:srgbClr val="EEEFF5"/>
                </a:solidFill>
                <a:latin typeface="Montserrat" pitchFamily="34" charset="0"/>
                <a:ea typeface="Montserrat" pitchFamily="34" charset="-122"/>
                <a:cs typeface="Montserrat" pitchFamily="34" charset="-120"/>
              </a:rPr>
              <a:t> as our final machine learning model due to its superior predictive accuracy and ability to handle complex relationships within our dataset.</a:t>
            </a:r>
            <a:endParaRPr lang="en-US" sz="1700" dirty="0"/>
          </a:p>
        </p:txBody>
      </p:sp>
      <p:sp>
        <p:nvSpPr>
          <p:cNvPr id="4" name="Text 2"/>
          <p:cNvSpPr/>
          <p:nvPr/>
        </p:nvSpPr>
        <p:spPr>
          <a:xfrm>
            <a:off x="1083231" y="4809649"/>
            <a:ext cx="12788860" cy="104013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The Random Forest model was meticulously trained with </a:t>
            </a:r>
            <a:r>
              <a:rPr lang="en-US" sz="1700" b="1" dirty="0">
                <a:solidFill>
                  <a:srgbClr val="EEEFF5"/>
                </a:solidFill>
                <a:latin typeface="Montserrat" pitchFamily="34" charset="0"/>
                <a:ea typeface="Montserrat" pitchFamily="34" charset="-122"/>
                <a:cs typeface="Montserrat" pitchFamily="34" charset="-120"/>
              </a:rPr>
              <a:t>100 decision trees</a:t>
            </a:r>
            <a:r>
              <a:rPr lang="en-US" sz="1700" dirty="0">
                <a:solidFill>
                  <a:srgbClr val="EEEFF5"/>
                </a:solidFill>
                <a:latin typeface="Montserrat" pitchFamily="34" charset="0"/>
                <a:ea typeface="Montserrat" pitchFamily="34" charset="-122"/>
                <a:cs typeface="Montserrat" pitchFamily="34" charset="-120"/>
              </a:rPr>
              <a:t>, and a </a:t>
            </a:r>
            <a:r>
              <a:rPr lang="en-US" sz="1700" b="1" dirty="0">
                <a:solidFill>
                  <a:srgbClr val="EEEFF5"/>
                </a:solidFill>
                <a:latin typeface="Montserrat" pitchFamily="34" charset="0"/>
                <a:ea typeface="Montserrat" pitchFamily="34" charset="-122"/>
                <a:cs typeface="Montserrat" pitchFamily="34" charset="-120"/>
              </a:rPr>
              <a:t>maximum depth of 6</a:t>
            </a:r>
            <a:r>
              <a:rPr lang="en-US" sz="1700" dirty="0">
                <a:solidFill>
                  <a:srgbClr val="EEEFF5"/>
                </a:solidFill>
                <a:latin typeface="Montserrat" pitchFamily="34" charset="0"/>
                <a:ea typeface="Montserrat" pitchFamily="34" charset="-122"/>
                <a:cs typeface="Montserrat" pitchFamily="34" charset="-120"/>
              </a:rPr>
              <a:t> for each tree. This configuration was chosen to optimize the balance between model complexity and generalization, preventing overfitting while maintaining high predictive power.</a:t>
            </a:r>
            <a:endParaRPr lang="en-US" sz="1700" dirty="0"/>
          </a:p>
        </p:txBody>
      </p:sp>
      <p:sp>
        <p:nvSpPr>
          <p:cNvPr id="5" name="Shape 3"/>
          <p:cNvSpPr/>
          <p:nvPr/>
        </p:nvSpPr>
        <p:spPr>
          <a:xfrm>
            <a:off x="758309" y="4565928"/>
            <a:ext cx="30480" cy="1527572"/>
          </a:xfrm>
          <a:prstGeom prst="rect">
            <a:avLst/>
          </a:prstGeom>
          <a:solidFill>
            <a:srgbClr val="9998FF"/>
          </a:solidFill>
          <a:ln/>
        </p:spPr>
        <p:txBody>
          <a:bodyPr/>
          <a:lstStyle/>
          <a:p>
            <a:endParaRPr lang="en-IN"/>
          </a:p>
        </p:txBody>
      </p:sp>
      <p:sp>
        <p:nvSpPr>
          <p:cNvPr id="6" name="Rectangle 5">
            <a:extLst>
              <a:ext uri="{FF2B5EF4-FFF2-40B4-BE49-F238E27FC236}">
                <a16:creationId xmlns:a16="http://schemas.microsoft.com/office/drawing/2014/main" id="{A020BCC1-4B4A-DC6F-5CEC-352E9967B02C}"/>
              </a:ext>
            </a:extLst>
          </p:cNvPr>
          <p:cNvSpPr/>
          <p:nvPr/>
        </p:nvSpPr>
        <p:spPr>
          <a:xfrm>
            <a:off x="12598400" y="7755467"/>
            <a:ext cx="1919111" cy="383822"/>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3066217"/>
            <a:ext cx="7627382" cy="1425416"/>
          </a:xfrm>
          <a:prstGeom prst="rect">
            <a:avLst/>
          </a:prstGeom>
          <a:noFill/>
          <a:ln/>
        </p:spPr>
        <p:txBody>
          <a:bodyPr wrap="square" lIns="0" tIns="0" rIns="0" bIns="0" rtlCol="0" anchor="t"/>
          <a:lstStyle/>
          <a:p>
            <a:pPr marL="0" indent="0" algn="l">
              <a:lnSpc>
                <a:spcPts val="5600"/>
              </a:lnSpc>
              <a:buNone/>
            </a:pPr>
            <a:r>
              <a:rPr lang="en-US" sz="4450" b="1" dirty="0">
                <a:solidFill>
                  <a:srgbClr val="9998FF"/>
                </a:solidFill>
                <a:latin typeface="Barlow Bold" pitchFamily="34" charset="0"/>
                <a:ea typeface="Barlow Bold" pitchFamily="34" charset="-122"/>
                <a:cs typeface="Barlow Bold" pitchFamily="34" charset="-120"/>
              </a:rPr>
              <a:t>NutriAI: Smart Nutritional Guidance</a:t>
            </a:r>
            <a:endParaRPr lang="en-US" sz="4450" dirty="0"/>
          </a:p>
        </p:txBody>
      </p:sp>
      <p:sp>
        <p:nvSpPr>
          <p:cNvPr id="4" name="Text 1"/>
          <p:cNvSpPr/>
          <p:nvPr/>
        </p:nvSpPr>
        <p:spPr>
          <a:xfrm>
            <a:off x="758309" y="4816554"/>
            <a:ext cx="7627382" cy="346710"/>
          </a:xfrm>
          <a:prstGeom prst="rect">
            <a:avLst/>
          </a:prstGeom>
          <a:noFill/>
          <a:ln/>
        </p:spPr>
        <p:txBody>
          <a:bodyPr wrap="non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Empowering users with personalized, AI-driven dietary advice.</a:t>
            </a:r>
            <a:endParaRPr lang="en-US" sz="17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2221825"/>
            <a:ext cx="9993987" cy="712708"/>
          </a:xfrm>
          <a:prstGeom prst="rect">
            <a:avLst/>
          </a:prstGeom>
          <a:noFill/>
          <a:ln/>
        </p:spPr>
        <p:txBody>
          <a:bodyPr wrap="none" lIns="0" tIns="0" rIns="0" bIns="0" rtlCol="0" anchor="t"/>
          <a:lstStyle/>
          <a:p>
            <a:pPr marL="0" indent="0" algn="l">
              <a:lnSpc>
                <a:spcPts val="5600"/>
              </a:lnSpc>
              <a:buNone/>
            </a:pPr>
            <a:r>
              <a:rPr lang="en-US" sz="4450" b="1" dirty="0">
                <a:solidFill>
                  <a:srgbClr val="9998FF"/>
                </a:solidFill>
                <a:latin typeface="Barlow Bold" pitchFamily="34" charset="0"/>
                <a:ea typeface="Barlow Bold" pitchFamily="34" charset="-122"/>
                <a:cs typeface="Barlow Bold" pitchFamily="34" charset="-120"/>
              </a:rPr>
              <a:t>Addressing Data Imbalance with SMOTE</a:t>
            </a:r>
            <a:endParaRPr lang="en-US" sz="4450" dirty="0"/>
          </a:p>
        </p:txBody>
      </p:sp>
      <p:sp>
        <p:nvSpPr>
          <p:cNvPr id="3" name="Shape 1"/>
          <p:cNvSpPr/>
          <p:nvPr/>
        </p:nvSpPr>
        <p:spPr>
          <a:xfrm>
            <a:off x="758309" y="3692723"/>
            <a:ext cx="4226838" cy="2314932"/>
          </a:xfrm>
          <a:prstGeom prst="roundRect">
            <a:avLst>
              <a:gd name="adj" fmla="val 6320"/>
            </a:avLst>
          </a:prstGeom>
          <a:noFill/>
          <a:ln/>
          <a:effectLst>
            <a:outerShdw blurRad="53340" dist="26670" dir="13500000" algn="bl" rotWithShape="0">
              <a:srgbClr val="FFFFFF">
                <a:alpha val="10000"/>
              </a:srgbClr>
            </a:outerShdw>
          </a:effectLst>
        </p:spPr>
        <p:txBody>
          <a:bodyPr/>
          <a:lstStyle/>
          <a:p>
            <a:endParaRPr lang="en-IN"/>
          </a:p>
        </p:txBody>
      </p:sp>
      <p:pic>
        <p:nvPicPr>
          <p:cNvPr id="4" name="Image 0" descr="preencoded.png"/>
          <p:cNvPicPr>
            <a:picLocks noChangeAspect="1"/>
          </p:cNvPicPr>
          <p:nvPr/>
        </p:nvPicPr>
        <p:blipFill>
          <a:blip r:embed="rId3"/>
          <a:stretch>
            <a:fillRect/>
          </a:stretch>
        </p:blipFill>
        <p:spPr>
          <a:xfrm>
            <a:off x="758309" y="3662243"/>
            <a:ext cx="4226838" cy="121920"/>
          </a:xfrm>
          <a:prstGeom prst="rect">
            <a:avLst/>
          </a:prstGeom>
        </p:spPr>
      </p:pic>
      <p:pic>
        <p:nvPicPr>
          <p:cNvPr id="5" name="Image 1" descr="preencoded.png"/>
          <p:cNvPicPr>
            <a:picLocks noChangeAspect="1"/>
          </p:cNvPicPr>
          <p:nvPr/>
        </p:nvPicPr>
        <p:blipFill>
          <a:blip r:embed="rId4"/>
          <a:stretch>
            <a:fillRect/>
          </a:stretch>
        </p:blipFill>
        <p:spPr>
          <a:xfrm>
            <a:off x="2546687" y="3367802"/>
            <a:ext cx="649962" cy="649962"/>
          </a:xfrm>
          <a:prstGeom prst="rect">
            <a:avLst/>
          </a:prstGeom>
        </p:spPr>
      </p:pic>
      <p:pic>
        <p:nvPicPr>
          <p:cNvPr id="6" name="Image 2" descr="preencoded.png"/>
          <p:cNvPicPr>
            <a:picLocks noChangeAspect="1"/>
          </p:cNvPicPr>
          <p:nvPr/>
        </p:nvPicPr>
        <p:blipFill>
          <a:blip r:embed="rId5"/>
          <a:stretch>
            <a:fillRect/>
          </a:stretch>
        </p:blipFill>
        <p:spPr>
          <a:xfrm>
            <a:off x="2741712" y="3530322"/>
            <a:ext cx="259913" cy="324922"/>
          </a:xfrm>
          <a:prstGeom prst="rect">
            <a:avLst/>
          </a:prstGeom>
        </p:spPr>
      </p:pic>
      <p:sp>
        <p:nvSpPr>
          <p:cNvPr id="7" name="Text 2"/>
          <p:cNvSpPr/>
          <p:nvPr/>
        </p:nvSpPr>
        <p:spPr>
          <a:xfrm>
            <a:off x="1005364" y="4234339"/>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Original Data State</a:t>
            </a:r>
            <a:endParaRPr lang="en-US" sz="2200" dirty="0"/>
          </a:p>
        </p:txBody>
      </p:sp>
      <p:sp>
        <p:nvSpPr>
          <p:cNvPr id="8" name="Text 3"/>
          <p:cNvSpPr/>
          <p:nvPr/>
        </p:nvSpPr>
        <p:spPr>
          <a:xfrm>
            <a:off x="1005364" y="4720471"/>
            <a:ext cx="3732728" cy="104013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Class 0 (goal not met) was significantly dominant in the dataset.</a:t>
            </a:r>
            <a:endParaRPr lang="en-US" sz="1700" dirty="0"/>
          </a:p>
        </p:txBody>
      </p:sp>
      <p:sp>
        <p:nvSpPr>
          <p:cNvPr id="9" name="Shape 4"/>
          <p:cNvSpPr/>
          <p:nvPr/>
        </p:nvSpPr>
        <p:spPr>
          <a:xfrm>
            <a:off x="5201722" y="3692723"/>
            <a:ext cx="4226838" cy="2314932"/>
          </a:xfrm>
          <a:prstGeom prst="roundRect">
            <a:avLst>
              <a:gd name="adj" fmla="val 6320"/>
            </a:avLst>
          </a:prstGeom>
          <a:noFill/>
          <a:ln/>
          <a:effectLst>
            <a:outerShdw blurRad="53340" dist="26670" dir="13500000" algn="bl" rotWithShape="0">
              <a:srgbClr val="FFFFFF">
                <a:alpha val="10000"/>
              </a:srgbClr>
            </a:outerShdw>
          </a:effectLst>
        </p:spPr>
        <p:txBody>
          <a:bodyPr/>
          <a:lstStyle/>
          <a:p>
            <a:endParaRPr lang="en-IN"/>
          </a:p>
        </p:txBody>
      </p:sp>
      <p:pic>
        <p:nvPicPr>
          <p:cNvPr id="10" name="Image 3" descr="preencoded.png"/>
          <p:cNvPicPr>
            <a:picLocks noChangeAspect="1"/>
          </p:cNvPicPr>
          <p:nvPr/>
        </p:nvPicPr>
        <p:blipFill>
          <a:blip r:embed="rId3"/>
          <a:stretch>
            <a:fillRect/>
          </a:stretch>
        </p:blipFill>
        <p:spPr>
          <a:xfrm>
            <a:off x="5201722" y="3662243"/>
            <a:ext cx="4226838" cy="121920"/>
          </a:xfrm>
          <a:prstGeom prst="rect">
            <a:avLst/>
          </a:prstGeom>
        </p:spPr>
      </p:pic>
      <p:pic>
        <p:nvPicPr>
          <p:cNvPr id="11" name="Image 4" descr="preencoded.png"/>
          <p:cNvPicPr>
            <a:picLocks noChangeAspect="1"/>
          </p:cNvPicPr>
          <p:nvPr/>
        </p:nvPicPr>
        <p:blipFill>
          <a:blip r:embed="rId4"/>
          <a:stretch>
            <a:fillRect/>
          </a:stretch>
        </p:blipFill>
        <p:spPr>
          <a:xfrm>
            <a:off x="6990100" y="3367802"/>
            <a:ext cx="649962" cy="649962"/>
          </a:xfrm>
          <a:prstGeom prst="rect">
            <a:avLst/>
          </a:prstGeom>
        </p:spPr>
      </p:pic>
      <p:pic>
        <p:nvPicPr>
          <p:cNvPr id="12" name="Image 5" descr="preencoded.png"/>
          <p:cNvPicPr>
            <a:picLocks noChangeAspect="1"/>
          </p:cNvPicPr>
          <p:nvPr/>
        </p:nvPicPr>
        <p:blipFill>
          <a:blip r:embed="rId6"/>
          <a:stretch>
            <a:fillRect/>
          </a:stretch>
        </p:blipFill>
        <p:spPr>
          <a:xfrm>
            <a:off x="7185124" y="3530322"/>
            <a:ext cx="259913" cy="324922"/>
          </a:xfrm>
          <a:prstGeom prst="rect">
            <a:avLst/>
          </a:prstGeom>
        </p:spPr>
      </p:pic>
      <p:sp>
        <p:nvSpPr>
          <p:cNvPr id="13" name="Text 5"/>
          <p:cNvSpPr/>
          <p:nvPr/>
        </p:nvSpPr>
        <p:spPr>
          <a:xfrm>
            <a:off x="5448776" y="4234339"/>
            <a:ext cx="293846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SMOTE Implementation</a:t>
            </a:r>
            <a:endParaRPr lang="en-US" sz="2200" dirty="0"/>
          </a:p>
        </p:txBody>
      </p:sp>
      <p:sp>
        <p:nvSpPr>
          <p:cNvPr id="14" name="Text 6"/>
          <p:cNvSpPr/>
          <p:nvPr/>
        </p:nvSpPr>
        <p:spPr>
          <a:xfrm>
            <a:off x="5448776" y="4720471"/>
            <a:ext cx="3732728" cy="104013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Synthetically generated samples for the under-represented class (goal_met = 1) to achieve balance.</a:t>
            </a:r>
            <a:endParaRPr lang="en-US" sz="1700" dirty="0"/>
          </a:p>
        </p:txBody>
      </p:sp>
      <p:sp>
        <p:nvSpPr>
          <p:cNvPr id="15" name="Shape 7"/>
          <p:cNvSpPr/>
          <p:nvPr/>
        </p:nvSpPr>
        <p:spPr>
          <a:xfrm>
            <a:off x="9645134" y="3692723"/>
            <a:ext cx="4226957" cy="2314932"/>
          </a:xfrm>
          <a:prstGeom prst="roundRect">
            <a:avLst>
              <a:gd name="adj" fmla="val 6320"/>
            </a:avLst>
          </a:prstGeom>
          <a:noFill/>
          <a:ln/>
          <a:effectLst>
            <a:outerShdw blurRad="53340" dist="26670" dir="13500000" algn="bl" rotWithShape="0">
              <a:srgbClr val="FFFFFF">
                <a:alpha val="10000"/>
              </a:srgbClr>
            </a:outerShdw>
          </a:effectLst>
        </p:spPr>
        <p:txBody>
          <a:bodyPr/>
          <a:lstStyle/>
          <a:p>
            <a:endParaRPr lang="en-IN"/>
          </a:p>
        </p:txBody>
      </p:sp>
      <p:pic>
        <p:nvPicPr>
          <p:cNvPr id="16" name="Image 6" descr="preencoded.png"/>
          <p:cNvPicPr>
            <a:picLocks noChangeAspect="1"/>
          </p:cNvPicPr>
          <p:nvPr/>
        </p:nvPicPr>
        <p:blipFill>
          <a:blip r:embed="rId3"/>
          <a:stretch>
            <a:fillRect/>
          </a:stretch>
        </p:blipFill>
        <p:spPr>
          <a:xfrm>
            <a:off x="9645134" y="3662243"/>
            <a:ext cx="4226957" cy="121920"/>
          </a:xfrm>
          <a:prstGeom prst="rect">
            <a:avLst/>
          </a:prstGeom>
        </p:spPr>
      </p:pic>
      <p:pic>
        <p:nvPicPr>
          <p:cNvPr id="17" name="Image 7" descr="preencoded.png"/>
          <p:cNvPicPr>
            <a:picLocks noChangeAspect="1"/>
          </p:cNvPicPr>
          <p:nvPr/>
        </p:nvPicPr>
        <p:blipFill>
          <a:blip r:embed="rId4"/>
          <a:stretch>
            <a:fillRect/>
          </a:stretch>
        </p:blipFill>
        <p:spPr>
          <a:xfrm>
            <a:off x="11433631" y="3367802"/>
            <a:ext cx="649962" cy="649962"/>
          </a:xfrm>
          <a:prstGeom prst="rect">
            <a:avLst/>
          </a:prstGeom>
        </p:spPr>
      </p:pic>
      <p:pic>
        <p:nvPicPr>
          <p:cNvPr id="18" name="Image 8" descr="preencoded.png"/>
          <p:cNvPicPr>
            <a:picLocks noChangeAspect="1"/>
          </p:cNvPicPr>
          <p:nvPr/>
        </p:nvPicPr>
        <p:blipFill>
          <a:blip r:embed="rId7"/>
          <a:stretch>
            <a:fillRect/>
          </a:stretch>
        </p:blipFill>
        <p:spPr>
          <a:xfrm>
            <a:off x="11628656" y="3530322"/>
            <a:ext cx="259913" cy="324922"/>
          </a:xfrm>
          <a:prstGeom prst="rect">
            <a:avLst/>
          </a:prstGeom>
        </p:spPr>
      </p:pic>
      <p:sp>
        <p:nvSpPr>
          <p:cNvPr id="19" name="Text 8"/>
          <p:cNvSpPr/>
          <p:nvPr/>
        </p:nvSpPr>
        <p:spPr>
          <a:xfrm>
            <a:off x="9892189" y="4234339"/>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Performance Impact</a:t>
            </a:r>
            <a:endParaRPr lang="en-US" sz="2200" dirty="0"/>
          </a:p>
        </p:txBody>
      </p:sp>
      <p:sp>
        <p:nvSpPr>
          <p:cNvPr id="20" name="Text 9"/>
          <p:cNvSpPr/>
          <p:nvPr/>
        </p:nvSpPr>
        <p:spPr>
          <a:xfrm>
            <a:off x="9892189" y="4720471"/>
            <a:ext cx="3732848" cy="104013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Improved the F1-score from 0.63 to 0.73, indicating better model generalization.</a:t>
            </a:r>
            <a:endParaRPr lang="en-US" sz="1700" dirty="0"/>
          </a:p>
        </p:txBody>
      </p:sp>
      <p:sp>
        <p:nvSpPr>
          <p:cNvPr id="21" name="Rectangle 20">
            <a:extLst>
              <a:ext uri="{FF2B5EF4-FFF2-40B4-BE49-F238E27FC236}">
                <a16:creationId xmlns:a16="http://schemas.microsoft.com/office/drawing/2014/main" id="{DF0B6997-1E40-FAD2-6EEC-4E4A619E50AC}"/>
              </a:ext>
            </a:extLst>
          </p:cNvPr>
          <p:cNvSpPr/>
          <p:nvPr/>
        </p:nvSpPr>
        <p:spPr>
          <a:xfrm>
            <a:off x="12598400" y="7755467"/>
            <a:ext cx="1919111" cy="383822"/>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92825" y="544354"/>
            <a:ext cx="8076009" cy="651272"/>
          </a:xfrm>
          <a:prstGeom prst="rect">
            <a:avLst/>
          </a:prstGeom>
          <a:noFill/>
          <a:ln/>
        </p:spPr>
        <p:txBody>
          <a:bodyPr wrap="none" lIns="0" tIns="0" rIns="0" bIns="0" rtlCol="0" anchor="t"/>
          <a:lstStyle/>
          <a:p>
            <a:pPr marL="0" indent="0" algn="l">
              <a:lnSpc>
                <a:spcPts val="5100"/>
              </a:lnSpc>
              <a:buNone/>
            </a:pPr>
            <a:r>
              <a:rPr lang="en-US" sz="4100" b="1" dirty="0">
                <a:solidFill>
                  <a:srgbClr val="9998FF"/>
                </a:solidFill>
                <a:latin typeface="Barlow Bold" pitchFamily="34" charset="0"/>
                <a:ea typeface="Barlow Bold" pitchFamily="34" charset="-122"/>
                <a:cs typeface="Barlow Bold" pitchFamily="34" charset="-120"/>
              </a:rPr>
              <a:t>Random Forest Model Performance</a:t>
            </a:r>
            <a:endParaRPr lang="en-US" sz="4100" dirty="0"/>
          </a:p>
        </p:txBody>
      </p:sp>
      <p:sp>
        <p:nvSpPr>
          <p:cNvPr id="3" name="Text 1"/>
          <p:cNvSpPr/>
          <p:nvPr/>
        </p:nvSpPr>
        <p:spPr>
          <a:xfrm>
            <a:off x="692825" y="1670685"/>
            <a:ext cx="6380917" cy="316706"/>
          </a:xfrm>
          <a:prstGeom prst="rect">
            <a:avLst/>
          </a:prstGeom>
          <a:noFill/>
          <a:ln/>
        </p:spPr>
        <p:txBody>
          <a:bodyPr wrap="none" lIns="0" tIns="0" rIns="0" bIns="0" rtlCol="0" anchor="t"/>
          <a:lstStyle/>
          <a:p>
            <a:pPr marL="342900" indent="-342900" algn="l">
              <a:lnSpc>
                <a:spcPts val="2450"/>
              </a:lnSpc>
              <a:buSzPct val="100000"/>
              <a:buChar char="•"/>
            </a:pPr>
            <a:r>
              <a:rPr lang="en-US" sz="1550" b="1" dirty="0">
                <a:solidFill>
                  <a:srgbClr val="EEEFF5"/>
                </a:solidFill>
                <a:latin typeface="Montserrat" pitchFamily="34" charset="0"/>
                <a:ea typeface="Montserrat" pitchFamily="34" charset="-122"/>
                <a:cs typeface="Montserrat" pitchFamily="34" charset="-120"/>
              </a:rPr>
              <a:t>Accuracy:</a:t>
            </a:r>
            <a:r>
              <a:rPr lang="en-US" sz="1550" dirty="0">
                <a:solidFill>
                  <a:srgbClr val="EEEFF5"/>
                </a:solidFill>
                <a:latin typeface="Montserrat" pitchFamily="34" charset="0"/>
                <a:ea typeface="Montserrat" pitchFamily="34" charset="-122"/>
                <a:cs typeface="Montserrat" pitchFamily="34" charset="-120"/>
              </a:rPr>
              <a:t> 81% overall</a:t>
            </a:r>
            <a:endParaRPr lang="en-US" sz="1550" dirty="0"/>
          </a:p>
        </p:txBody>
      </p:sp>
      <p:sp>
        <p:nvSpPr>
          <p:cNvPr id="4" name="Text 2"/>
          <p:cNvSpPr/>
          <p:nvPr/>
        </p:nvSpPr>
        <p:spPr>
          <a:xfrm>
            <a:off x="692825" y="2056567"/>
            <a:ext cx="6380917" cy="316706"/>
          </a:xfrm>
          <a:prstGeom prst="rect">
            <a:avLst/>
          </a:prstGeom>
          <a:noFill/>
          <a:ln/>
        </p:spPr>
        <p:txBody>
          <a:bodyPr wrap="none" lIns="0" tIns="0" rIns="0" bIns="0" rtlCol="0" anchor="t"/>
          <a:lstStyle/>
          <a:p>
            <a:pPr marL="342900" indent="-342900" algn="l">
              <a:lnSpc>
                <a:spcPts val="2450"/>
              </a:lnSpc>
              <a:buSzPct val="100000"/>
              <a:buChar char="•"/>
            </a:pPr>
            <a:r>
              <a:rPr lang="en-US" sz="1550" b="1" dirty="0">
                <a:solidFill>
                  <a:srgbClr val="EEEFF5"/>
                </a:solidFill>
                <a:latin typeface="Montserrat" pitchFamily="34" charset="0"/>
                <a:ea typeface="Montserrat" pitchFamily="34" charset="-122"/>
                <a:cs typeface="Montserrat" pitchFamily="34" charset="-120"/>
              </a:rPr>
              <a:t>F1-score (Class 1):</a:t>
            </a:r>
            <a:r>
              <a:rPr lang="en-US" sz="1550" dirty="0">
                <a:solidFill>
                  <a:srgbClr val="EEEFF5"/>
                </a:solidFill>
                <a:latin typeface="Montserrat" pitchFamily="34" charset="0"/>
                <a:ea typeface="Montserrat" pitchFamily="34" charset="-122"/>
                <a:cs typeface="Montserrat" pitchFamily="34" charset="-120"/>
              </a:rPr>
              <a:t> 0.72</a:t>
            </a:r>
            <a:endParaRPr lang="en-US" sz="1550" dirty="0"/>
          </a:p>
        </p:txBody>
      </p:sp>
      <p:sp>
        <p:nvSpPr>
          <p:cNvPr id="5" name="Text 3"/>
          <p:cNvSpPr/>
          <p:nvPr/>
        </p:nvSpPr>
        <p:spPr>
          <a:xfrm>
            <a:off x="692825" y="2442448"/>
            <a:ext cx="6380917" cy="316706"/>
          </a:xfrm>
          <a:prstGeom prst="rect">
            <a:avLst/>
          </a:prstGeom>
          <a:noFill/>
          <a:ln/>
        </p:spPr>
        <p:txBody>
          <a:bodyPr wrap="none" lIns="0" tIns="0" rIns="0" bIns="0" rtlCol="0" anchor="t"/>
          <a:lstStyle/>
          <a:p>
            <a:pPr marL="342900" indent="-342900" algn="l">
              <a:lnSpc>
                <a:spcPts val="2450"/>
              </a:lnSpc>
              <a:buSzPct val="100000"/>
              <a:buChar char="•"/>
            </a:pPr>
            <a:r>
              <a:rPr lang="en-US" sz="1550" b="1" dirty="0">
                <a:solidFill>
                  <a:srgbClr val="EEEFF5"/>
                </a:solidFill>
                <a:latin typeface="Montserrat" pitchFamily="34" charset="0"/>
                <a:ea typeface="Montserrat" pitchFamily="34" charset="-122"/>
                <a:cs typeface="Montserrat" pitchFamily="34" charset="-120"/>
              </a:rPr>
              <a:t>Recall:</a:t>
            </a:r>
            <a:r>
              <a:rPr lang="en-US" sz="1550" dirty="0">
                <a:solidFill>
                  <a:srgbClr val="EEEFF5"/>
                </a:solidFill>
                <a:latin typeface="Montserrat" pitchFamily="34" charset="0"/>
                <a:ea typeface="Montserrat" pitchFamily="34" charset="-122"/>
                <a:cs typeface="Montserrat" pitchFamily="34" charset="-120"/>
              </a:rPr>
              <a:t> Strong for positive predictions</a:t>
            </a:r>
            <a:endParaRPr lang="en-US" sz="1550" dirty="0"/>
          </a:p>
        </p:txBody>
      </p:sp>
      <p:sp>
        <p:nvSpPr>
          <p:cNvPr id="6" name="Text 4"/>
          <p:cNvSpPr/>
          <p:nvPr/>
        </p:nvSpPr>
        <p:spPr>
          <a:xfrm>
            <a:off x="692825" y="2828330"/>
            <a:ext cx="6380917" cy="316706"/>
          </a:xfrm>
          <a:prstGeom prst="rect">
            <a:avLst/>
          </a:prstGeom>
          <a:noFill/>
          <a:ln/>
        </p:spPr>
        <p:txBody>
          <a:bodyPr wrap="none" lIns="0" tIns="0" rIns="0" bIns="0" rtlCol="0" anchor="t"/>
          <a:lstStyle/>
          <a:p>
            <a:pPr marL="342900" indent="-342900" algn="l">
              <a:lnSpc>
                <a:spcPts val="2450"/>
              </a:lnSpc>
              <a:buSzPct val="100000"/>
              <a:buChar char="•"/>
            </a:pPr>
            <a:r>
              <a:rPr lang="en-US" sz="1550" b="1" dirty="0">
                <a:solidFill>
                  <a:srgbClr val="EEEFF5"/>
                </a:solidFill>
                <a:latin typeface="Montserrat" pitchFamily="34" charset="0"/>
                <a:ea typeface="Montserrat" pitchFamily="34" charset="-122"/>
                <a:cs typeface="Montserrat" pitchFamily="34" charset="-120"/>
              </a:rPr>
              <a:t>Precision:</a:t>
            </a:r>
            <a:r>
              <a:rPr lang="en-US" sz="1550" dirty="0">
                <a:solidFill>
                  <a:srgbClr val="EEEFF5"/>
                </a:solidFill>
                <a:latin typeface="Montserrat" pitchFamily="34" charset="0"/>
                <a:ea typeface="Montserrat" pitchFamily="34" charset="-122"/>
                <a:cs typeface="Montserrat" pitchFamily="34" charset="-120"/>
              </a:rPr>
              <a:t> Balanced across classes</a:t>
            </a:r>
            <a:endParaRPr lang="en-US" sz="1550" dirty="0"/>
          </a:p>
        </p:txBody>
      </p:sp>
      <p:pic>
        <p:nvPicPr>
          <p:cNvPr id="7" name="Image 0" descr="preencoded.png"/>
          <p:cNvPicPr>
            <a:picLocks noChangeAspect="1"/>
          </p:cNvPicPr>
          <p:nvPr/>
        </p:nvPicPr>
        <p:blipFill>
          <a:blip r:embed="rId3"/>
          <a:srcRect t="16884"/>
          <a:stretch>
            <a:fillRect/>
          </a:stretch>
        </p:blipFill>
        <p:spPr>
          <a:xfrm>
            <a:off x="7556661" y="2130357"/>
            <a:ext cx="7073740" cy="6079598"/>
          </a:xfrm>
          <a:prstGeom prst="rect">
            <a:avLst/>
          </a:prstGeom>
        </p:spPr>
      </p:pic>
      <p:sp>
        <p:nvSpPr>
          <p:cNvPr id="8" name="TextBox 7">
            <a:extLst>
              <a:ext uri="{FF2B5EF4-FFF2-40B4-BE49-F238E27FC236}">
                <a16:creationId xmlns:a16="http://schemas.microsoft.com/office/drawing/2014/main" id="{54EF8ACF-BA35-DA79-F0F5-1326E6699E74}"/>
              </a:ext>
            </a:extLst>
          </p:cNvPr>
          <p:cNvSpPr txBox="1"/>
          <p:nvPr/>
        </p:nvSpPr>
        <p:spPr>
          <a:xfrm>
            <a:off x="9893029" y="2257782"/>
            <a:ext cx="2743201" cy="369332"/>
          </a:xfrm>
          <a:prstGeom prst="rect">
            <a:avLst/>
          </a:prstGeom>
          <a:noFill/>
        </p:spPr>
        <p:txBody>
          <a:bodyPr wrap="square" rtlCol="0">
            <a:spAutoFit/>
          </a:bodyPr>
          <a:lstStyle/>
          <a:p>
            <a:r>
              <a:rPr lang="en-IN" dirty="0">
                <a:solidFill>
                  <a:schemeClr val="bg1"/>
                </a:solidFill>
              </a:rPr>
              <a:t>CONFUSION MATRIX</a:t>
            </a:r>
            <a:endParaRPr lang="en-CA" dirty="0">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8309" y="693658"/>
            <a:ext cx="8597622" cy="641390"/>
          </a:xfrm>
          <a:prstGeom prst="rect">
            <a:avLst/>
          </a:prstGeom>
          <a:noFill/>
          <a:ln/>
        </p:spPr>
        <p:txBody>
          <a:bodyPr wrap="none" lIns="0" tIns="0" rIns="0" bIns="0" rtlCol="0" anchor="t"/>
          <a:lstStyle/>
          <a:p>
            <a:pPr marL="0" indent="0" algn="l">
              <a:lnSpc>
                <a:spcPts val="5050"/>
              </a:lnSpc>
              <a:buNone/>
            </a:pPr>
            <a:r>
              <a:rPr lang="en-US" sz="4000" b="1" dirty="0">
                <a:solidFill>
                  <a:srgbClr val="9998FF"/>
                </a:solidFill>
                <a:latin typeface="Barlow Bold" pitchFamily="34" charset="0"/>
                <a:ea typeface="Barlow Bold" pitchFamily="34" charset="-122"/>
                <a:cs typeface="Barlow Bold" pitchFamily="34" charset="-120"/>
              </a:rPr>
              <a:t>Key Predictors in Nutritional Guidance</a:t>
            </a:r>
            <a:endParaRPr lang="en-US" sz="4000" dirty="0"/>
          </a:p>
        </p:txBody>
      </p:sp>
      <p:sp>
        <p:nvSpPr>
          <p:cNvPr id="3" name="Shape 1"/>
          <p:cNvSpPr/>
          <p:nvPr/>
        </p:nvSpPr>
        <p:spPr>
          <a:xfrm>
            <a:off x="758309" y="1724978"/>
            <a:ext cx="438626" cy="438626"/>
          </a:xfrm>
          <a:prstGeom prst="roundRect">
            <a:avLst>
              <a:gd name="adj" fmla="val 40010"/>
            </a:avLst>
          </a:prstGeom>
          <a:solidFill>
            <a:srgbClr val="282C32"/>
          </a:solidFill>
          <a:ln/>
          <a:effectLst>
            <a:outerShdw blurRad="48260" dist="24130" dir="13500000" algn="bl" rotWithShape="0">
              <a:srgbClr val="FFFFFF">
                <a:alpha val="10000"/>
              </a:srgbClr>
            </a:outerShdw>
          </a:effectLst>
        </p:spPr>
        <p:txBody>
          <a:bodyPr/>
          <a:lstStyle/>
          <a:p>
            <a:endParaRPr lang="en-IN"/>
          </a:p>
        </p:txBody>
      </p:sp>
      <p:sp>
        <p:nvSpPr>
          <p:cNvPr id="4" name="Text 2"/>
          <p:cNvSpPr/>
          <p:nvPr/>
        </p:nvSpPr>
        <p:spPr>
          <a:xfrm>
            <a:off x="1391841" y="1761530"/>
            <a:ext cx="3078837" cy="384810"/>
          </a:xfrm>
          <a:prstGeom prst="rect">
            <a:avLst/>
          </a:prstGeom>
          <a:noFill/>
          <a:ln/>
        </p:spPr>
        <p:txBody>
          <a:bodyPr wrap="none" lIns="0" tIns="0" rIns="0" bIns="0" rtlCol="0" anchor="t"/>
          <a:lstStyle/>
          <a:p>
            <a:pPr marL="0" indent="0" algn="l">
              <a:lnSpc>
                <a:spcPts val="3000"/>
              </a:lnSpc>
              <a:buNone/>
            </a:pPr>
            <a:r>
              <a:rPr lang="en-US" sz="2400" b="1" dirty="0">
                <a:solidFill>
                  <a:srgbClr val="EEEFF5"/>
                </a:solidFill>
                <a:latin typeface="Barlow Bold" pitchFamily="34" charset="0"/>
                <a:ea typeface="Barlow Bold" pitchFamily="34" charset="-122"/>
                <a:cs typeface="Barlow Bold" pitchFamily="34" charset="-120"/>
              </a:rPr>
              <a:t>Total Calories (kcal)</a:t>
            </a:r>
            <a:endParaRPr lang="en-US" sz="2400" dirty="0"/>
          </a:p>
        </p:txBody>
      </p:sp>
      <p:sp>
        <p:nvSpPr>
          <p:cNvPr id="5" name="Text 3"/>
          <p:cNvSpPr/>
          <p:nvPr/>
        </p:nvSpPr>
        <p:spPr>
          <a:xfrm>
            <a:off x="1391841" y="2263259"/>
            <a:ext cx="12480250" cy="311944"/>
          </a:xfrm>
          <a:prstGeom prst="rect">
            <a:avLst/>
          </a:prstGeom>
          <a:noFill/>
          <a:ln/>
        </p:spPr>
        <p:txBody>
          <a:bodyPr wrap="none" lIns="0" tIns="0" rIns="0" bIns="0" rtlCol="0" anchor="t"/>
          <a:lstStyle/>
          <a:p>
            <a:pPr marL="0" indent="0" algn="l">
              <a:lnSpc>
                <a:spcPts val="2450"/>
              </a:lnSpc>
              <a:buNone/>
            </a:pPr>
            <a:r>
              <a:rPr lang="en-US" sz="1500" dirty="0">
                <a:solidFill>
                  <a:srgbClr val="EEEFF5"/>
                </a:solidFill>
                <a:latin typeface="Montserrat" pitchFamily="34" charset="0"/>
                <a:ea typeface="Montserrat" pitchFamily="34" charset="-122"/>
                <a:cs typeface="Montserrat" pitchFamily="34" charset="-120"/>
              </a:rPr>
              <a:t>Fundamental determinant of dietary impact.</a:t>
            </a:r>
            <a:endParaRPr lang="en-US" sz="1500" dirty="0"/>
          </a:p>
        </p:txBody>
      </p:sp>
      <p:sp>
        <p:nvSpPr>
          <p:cNvPr id="6" name="Shape 4"/>
          <p:cNvSpPr/>
          <p:nvPr/>
        </p:nvSpPr>
        <p:spPr>
          <a:xfrm>
            <a:off x="758309" y="2965133"/>
            <a:ext cx="438626" cy="438626"/>
          </a:xfrm>
          <a:prstGeom prst="roundRect">
            <a:avLst>
              <a:gd name="adj" fmla="val 40010"/>
            </a:avLst>
          </a:prstGeom>
          <a:solidFill>
            <a:srgbClr val="282C32"/>
          </a:solidFill>
          <a:ln/>
          <a:effectLst>
            <a:outerShdw blurRad="48260" dist="24130" dir="13500000" algn="bl" rotWithShape="0">
              <a:srgbClr val="FFFFFF">
                <a:alpha val="10000"/>
              </a:srgbClr>
            </a:outerShdw>
          </a:effectLst>
        </p:spPr>
        <p:txBody>
          <a:bodyPr/>
          <a:lstStyle/>
          <a:p>
            <a:endParaRPr lang="en-IN"/>
          </a:p>
        </p:txBody>
      </p:sp>
      <p:sp>
        <p:nvSpPr>
          <p:cNvPr id="7" name="Text 5"/>
          <p:cNvSpPr/>
          <p:nvPr/>
        </p:nvSpPr>
        <p:spPr>
          <a:xfrm>
            <a:off x="1391841" y="3001685"/>
            <a:ext cx="3078837" cy="384810"/>
          </a:xfrm>
          <a:prstGeom prst="rect">
            <a:avLst/>
          </a:prstGeom>
          <a:noFill/>
          <a:ln/>
        </p:spPr>
        <p:txBody>
          <a:bodyPr wrap="none" lIns="0" tIns="0" rIns="0" bIns="0" rtlCol="0" anchor="t"/>
          <a:lstStyle/>
          <a:p>
            <a:pPr marL="0" indent="0" algn="l">
              <a:lnSpc>
                <a:spcPts val="3000"/>
              </a:lnSpc>
              <a:buNone/>
            </a:pPr>
            <a:r>
              <a:rPr lang="en-US" sz="2400" b="1" dirty="0">
                <a:solidFill>
                  <a:srgbClr val="EEEFF5"/>
                </a:solidFill>
                <a:latin typeface="Barlow Bold" pitchFamily="34" charset="0"/>
                <a:ea typeface="Barlow Bold" pitchFamily="34" charset="-122"/>
                <a:cs typeface="Barlow Bold" pitchFamily="34" charset="-120"/>
              </a:rPr>
              <a:t>Total Fat (g)</a:t>
            </a:r>
            <a:endParaRPr lang="en-US" sz="2400" dirty="0"/>
          </a:p>
        </p:txBody>
      </p:sp>
      <p:sp>
        <p:nvSpPr>
          <p:cNvPr id="8" name="Text 6"/>
          <p:cNvSpPr/>
          <p:nvPr/>
        </p:nvSpPr>
        <p:spPr>
          <a:xfrm>
            <a:off x="1391841" y="3503414"/>
            <a:ext cx="12480250" cy="311944"/>
          </a:xfrm>
          <a:prstGeom prst="rect">
            <a:avLst/>
          </a:prstGeom>
          <a:noFill/>
          <a:ln/>
        </p:spPr>
        <p:txBody>
          <a:bodyPr wrap="none" lIns="0" tIns="0" rIns="0" bIns="0" rtlCol="0" anchor="t"/>
          <a:lstStyle/>
          <a:p>
            <a:pPr marL="0" indent="0" algn="l">
              <a:lnSpc>
                <a:spcPts val="2450"/>
              </a:lnSpc>
              <a:buNone/>
            </a:pPr>
            <a:r>
              <a:rPr lang="en-US" sz="1500" dirty="0">
                <a:solidFill>
                  <a:srgbClr val="EEEFF5"/>
                </a:solidFill>
                <a:latin typeface="Montserrat" pitchFamily="34" charset="0"/>
                <a:ea typeface="Montserrat" pitchFamily="34" charset="-122"/>
                <a:cs typeface="Montserrat" pitchFamily="34" charset="-120"/>
              </a:rPr>
              <a:t>Significant influence on caloric intake and health metrics.</a:t>
            </a:r>
            <a:endParaRPr lang="en-US" sz="1500" dirty="0"/>
          </a:p>
        </p:txBody>
      </p:sp>
      <p:sp>
        <p:nvSpPr>
          <p:cNvPr id="9" name="Shape 7"/>
          <p:cNvSpPr/>
          <p:nvPr/>
        </p:nvSpPr>
        <p:spPr>
          <a:xfrm>
            <a:off x="758309" y="4205288"/>
            <a:ext cx="438626" cy="438626"/>
          </a:xfrm>
          <a:prstGeom prst="roundRect">
            <a:avLst>
              <a:gd name="adj" fmla="val 40010"/>
            </a:avLst>
          </a:prstGeom>
          <a:solidFill>
            <a:srgbClr val="282C32"/>
          </a:solidFill>
          <a:ln/>
          <a:effectLst>
            <a:outerShdw blurRad="48260" dist="24130" dir="13500000" algn="bl" rotWithShape="0">
              <a:srgbClr val="FFFFFF">
                <a:alpha val="10000"/>
              </a:srgbClr>
            </a:outerShdw>
          </a:effectLst>
        </p:spPr>
        <p:txBody>
          <a:bodyPr/>
          <a:lstStyle/>
          <a:p>
            <a:endParaRPr lang="en-IN"/>
          </a:p>
        </p:txBody>
      </p:sp>
      <p:sp>
        <p:nvSpPr>
          <p:cNvPr id="10" name="Text 8"/>
          <p:cNvSpPr/>
          <p:nvPr/>
        </p:nvSpPr>
        <p:spPr>
          <a:xfrm>
            <a:off x="1391841" y="4241840"/>
            <a:ext cx="3078837" cy="384810"/>
          </a:xfrm>
          <a:prstGeom prst="rect">
            <a:avLst/>
          </a:prstGeom>
          <a:noFill/>
          <a:ln/>
        </p:spPr>
        <p:txBody>
          <a:bodyPr wrap="none" lIns="0" tIns="0" rIns="0" bIns="0" rtlCol="0" anchor="t"/>
          <a:lstStyle/>
          <a:p>
            <a:pPr marL="0" indent="0" algn="l">
              <a:lnSpc>
                <a:spcPts val="3000"/>
              </a:lnSpc>
              <a:buNone/>
            </a:pPr>
            <a:r>
              <a:rPr lang="en-US" sz="2400" b="1" dirty="0">
                <a:solidFill>
                  <a:srgbClr val="EEEFF5"/>
                </a:solidFill>
                <a:latin typeface="Barlow Bold" pitchFamily="34" charset="0"/>
                <a:ea typeface="Barlow Bold" pitchFamily="34" charset="-122"/>
                <a:cs typeface="Barlow Bold" pitchFamily="34" charset="-120"/>
              </a:rPr>
              <a:t>Total Carbs (g)</a:t>
            </a:r>
            <a:endParaRPr lang="en-US" sz="2400" dirty="0"/>
          </a:p>
        </p:txBody>
      </p:sp>
      <p:sp>
        <p:nvSpPr>
          <p:cNvPr id="11" name="Text 9"/>
          <p:cNvSpPr/>
          <p:nvPr/>
        </p:nvSpPr>
        <p:spPr>
          <a:xfrm>
            <a:off x="1391841" y="4743569"/>
            <a:ext cx="12480250" cy="311944"/>
          </a:xfrm>
          <a:prstGeom prst="rect">
            <a:avLst/>
          </a:prstGeom>
          <a:noFill/>
          <a:ln/>
        </p:spPr>
        <p:txBody>
          <a:bodyPr wrap="none" lIns="0" tIns="0" rIns="0" bIns="0" rtlCol="0" anchor="t"/>
          <a:lstStyle/>
          <a:p>
            <a:pPr marL="0" indent="0" algn="l">
              <a:lnSpc>
                <a:spcPts val="2450"/>
              </a:lnSpc>
              <a:buNone/>
            </a:pPr>
            <a:r>
              <a:rPr lang="en-US" sz="1500" dirty="0">
                <a:solidFill>
                  <a:srgbClr val="EEEFF5"/>
                </a:solidFill>
                <a:latin typeface="Montserrat" pitchFamily="34" charset="0"/>
                <a:ea typeface="Montserrat" pitchFamily="34" charset="-122"/>
                <a:cs typeface="Montserrat" pitchFamily="34" charset="-120"/>
              </a:rPr>
              <a:t>Key energy source, impacting blood sugar and satiety.</a:t>
            </a:r>
            <a:endParaRPr lang="en-US" sz="1500" dirty="0"/>
          </a:p>
        </p:txBody>
      </p:sp>
      <p:sp>
        <p:nvSpPr>
          <p:cNvPr id="12" name="Shape 10"/>
          <p:cNvSpPr/>
          <p:nvPr/>
        </p:nvSpPr>
        <p:spPr>
          <a:xfrm>
            <a:off x="758309" y="5445443"/>
            <a:ext cx="438626" cy="438626"/>
          </a:xfrm>
          <a:prstGeom prst="roundRect">
            <a:avLst>
              <a:gd name="adj" fmla="val 40010"/>
            </a:avLst>
          </a:prstGeom>
          <a:solidFill>
            <a:srgbClr val="282C32"/>
          </a:solidFill>
          <a:ln/>
          <a:effectLst>
            <a:outerShdw blurRad="48260" dist="24130" dir="13500000" algn="bl" rotWithShape="0">
              <a:srgbClr val="FFFFFF">
                <a:alpha val="10000"/>
              </a:srgbClr>
            </a:outerShdw>
          </a:effectLst>
        </p:spPr>
        <p:txBody>
          <a:bodyPr/>
          <a:lstStyle/>
          <a:p>
            <a:endParaRPr lang="en-IN"/>
          </a:p>
        </p:txBody>
      </p:sp>
      <p:sp>
        <p:nvSpPr>
          <p:cNvPr id="13" name="Text 11"/>
          <p:cNvSpPr/>
          <p:nvPr/>
        </p:nvSpPr>
        <p:spPr>
          <a:xfrm>
            <a:off x="1391841" y="5481995"/>
            <a:ext cx="3078837" cy="384810"/>
          </a:xfrm>
          <a:prstGeom prst="rect">
            <a:avLst/>
          </a:prstGeom>
          <a:noFill/>
          <a:ln/>
        </p:spPr>
        <p:txBody>
          <a:bodyPr wrap="none" lIns="0" tIns="0" rIns="0" bIns="0" rtlCol="0" anchor="t"/>
          <a:lstStyle/>
          <a:p>
            <a:pPr marL="0" indent="0" algn="l">
              <a:lnSpc>
                <a:spcPts val="3000"/>
              </a:lnSpc>
              <a:buNone/>
            </a:pPr>
            <a:r>
              <a:rPr lang="en-US" sz="2400" b="1" dirty="0">
                <a:solidFill>
                  <a:srgbClr val="EEEFF5"/>
                </a:solidFill>
                <a:latin typeface="Barlow Bold" pitchFamily="34" charset="0"/>
                <a:ea typeface="Barlow Bold" pitchFamily="34" charset="-122"/>
                <a:cs typeface="Barlow Bold" pitchFamily="34" charset="-120"/>
              </a:rPr>
              <a:t>Calories Expended</a:t>
            </a:r>
            <a:endParaRPr lang="en-US" sz="2400" dirty="0"/>
          </a:p>
        </p:txBody>
      </p:sp>
      <p:sp>
        <p:nvSpPr>
          <p:cNvPr id="14" name="Text 12"/>
          <p:cNvSpPr/>
          <p:nvPr/>
        </p:nvSpPr>
        <p:spPr>
          <a:xfrm>
            <a:off x="1391841" y="5983724"/>
            <a:ext cx="12480250" cy="311944"/>
          </a:xfrm>
          <a:prstGeom prst="rect">
            <a:avLst/>
          </a:prstGeom>
          <a:noFill/>
          <a:ln/>
        </p:spPr>
        <p:txBody>
          <a:bodyPr wrap="none" lIns="0" tIns="0" rIns="0" bIns="0" rtlCol="0" anchor="t"/>
          <a:lstStyle/>
          <a:p>
            <a:pPr marL="0" indent="0" algn="l">
              <a:lnSpc>
                <a:spcPts val="2450"/>
              </a:lnSpc>
              <a:buNone/>
            </a:pPr>
            <a:r>
              <a:rPr lang="en-US" sz="1500" dirty="0">
                <a:solidFill>
                  <a:srgbClr val="EEEFF5"/>
                </a:solidFill>
                <a:latin typeface="Montserrat" pitchFamily="34" charset="0"/>
                <a:ea typeface="Montserrat" pitchFamily="34" charset="-122"/>
                <a:cs typeface="Montserrat" pitchFamily="34" charset="-120"/>
              </a:rPr>
              <a:t>Activity level directly informs nutritional needs.</a:t>
            </a:r>
            <a:endParaRPr lang="en-US" sz="1500" dirty="0"/>
          </a:p>
        </p:txBody>
      </p:sp>
      <p:sp>
        <p:nvSpPr>
          <p:cNvPr id="15" name="Shape 13"/>
          <p:cNvSpPr/>
          <p:nvPr/>
        </p:nvSpPr>
        <p:spPr>
          <a:xfrm>
            <a:off x="758309" y="6685598"/>
            <a:ext cx="438626" cy="438626"/>
          </a:xfrm>
          <a:prstGeom prst="roundRect">
            <a:avLst>
              <a:gd name="adj" fmla="val 40010"/>
            </a:avLst>
          </a:prstGeom>
          <a:solidFill>
            <a:srgbClr val="282C32"/>
          </a:solidFill>
          <a:ln/>
          <a:effectLst>
            <a:outerShdw blurRad="48260" dist="24130" dir="13500000" algn="bl" rotWithShape="0">
              <a:srgbClr val="FFFFFF">
                <a:alpha val="10000"/>
              </a:srgbClr>
            </a:outerShdw>
          </a:effectLst>
        </p:spPr>
        <p:txBody>
          <a:bodyPr/>
          <a:lstStyle/>
          <a:p>
            <a:endParaRPr lang="en-IN"/>
          </a:p>
        </p:txBody>
      </p:sp>
      <p:sp>
        <p:nvSpPr>
          <p:cNvPr id="16" name="Text 14"/>
          <p:cNvSpPr/>
          <p:nvPr/>
        </p:nvSpPr>
        <p:spPr>
          <a:xfrm>
            <a:off x="1391841" y="6722150"/>
            <a:ext cx="3078837" cy="384810"/>
          </a:xfrm>
          <a:prstGeom prst="rect">
            <a:avLst/>
          </a:prstGeom>
          <a:noFill/>
          <a:ln/>
        </p:spPr>
        <p:txBody>
          <a:bodyPr wrap="none" lIns="0" tIns="0" rIns="0" bIns="0" rtlCol="0" anchor="t"/>
          <a:lstStyle/>
          <a:p>
            <a:pPr marL="0" indent="0" algn="l">
              <a:lnSpc>
                <a:spcPts val="3000"/>
              </a:lnSpc>
              <a:buNone/>
            </a:pPr>
            <a:r>
              <a:rPr lang="en-US" sz="2400" b="1" dirty="0">
                <a:solidFill>
                  <a:srgbClr val="EEEFF5"/>
                </a:solidFill>
                <a:latin typeface="Barlow Bold" pitchFamily="34" charset="0"/>
                <a:ea typeface="Barlow Bold" pitchFamily="34" charset="-122"/>
                <a:cs typeface="Barlow Bold" pitchFamily="34" charset="-120"/>
              </a:rPr>
              <a:t>Persona Type</a:t>
            </a:r>
            <a:endParaRPr lang="en-US" sz="2400" dirty="0"/>
          </a:p>
        </p:txBody>
      </p:sp>
      <p:sp>
        <p:nvSpPr>
          <p:cNvPr id="17" name="Text 15"/>
          <p:cNvSpPr/>
          <p:nvPr/>
        </p:nvSpPr>
        <p:spPr>
          <a:xfrm>
            <a:off x="1391841" y="7223879"/>
            <a:ext cx="12480250" cy="311944"/>
          </a:xfrm>
          <a:prstGeom prst="rect">
            <a:avLst/>
          </a:prstGeom>
          <a:noFill/>
          <a:ln/>
        </p:spPr>
        <p:txBody>
          <a:bodyPr wrap="none" lIns="0" tIns="0" rIns="0" bIns="0" rtlCol="0" anchor="t"/>
          <a:lstStyle/>
          <a:p>
            <a:pPr marL="0" indent="0" algn="l">
              <a:lnSpc>
                <a:spcPts val="2450"/>
              </a:lnSpc>
              <a:buNone/>
            </a:pPr>
            <a:r>
              <a:rPr lang="en-US" sz="1500" dirty="0">
                <a:solidFill>
                  <a:srgbClr val="EEEFF5"/>
                </a:solidFill>
                <a:latin typeface="Montserrat" pitchFamily="34" charset="0"/>
                <a:ea typeface="Montserrat" pitchFamily="34" charset="-122"/>
                <a:cs typeface="Montserrat" pitchFamily="34" charset="-120"/>
              </a:rPr>
              <a:t>User-specific profiles drive tailored recommendations.</a:t>
            </a:r>
            <a:endParaRPr lang="en-US" sz="1500" dirty="0"/>
          </a:p>
        </p:txBody>
      </p:sp>
      <p:sp>
        <p:nvSpPr>
          <p:cNvPr id="18" name="Rectangle 17">
            <a:extLst>
              <a:ext uri="{FF2B5EF4-FFF2-40B4-BE49-F238E27FC236}">
                <a16:creationId xmlns:a16="http://schemas.microsoft.com/office/drawing/2014/main" id="{326BE4ED-3C8F-995A-16DF-1959D0DBEF48}"/>
              </a:ext>
            </a:extLst>
          </p:cNvPr>
          <p:cNvSpPr/>
          <p:nvPr/>
        </p:nvSpPr>
        <p:spPr>
          <a:xfrm>
            <a:off x="12598400" y="7755467"/>
            <a:ext cx="1919111" cy="383822"/>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8309" y="1337429"/>
            <a:ext cx="10455116" cy="712708"/>
          </a:xfrm>
          <a:prstGeom prst="rect">
            <a:avLst/>
          </a:prstGeom>
          <a:noFill/>
          <a:ln/>
        </p:spPr>
        <p:txBody>
          <a:bodyPr wrap="none" lIns="0" tIns="0" rIns="0" bIns="0" rtlCol="0" anchor="t"/>
          <a:lstStyle/>
          <a:p>
            <a:pPr marL="0" indent="0" algn="l">
              <a:lnSpc>
                <a:spcPts val="5600"/>
              </a:lnSpc>
              <a:buNone/>
            </a:pPr>
            <a:r>
              <a:rPr lang="en-US" sz="4450" b="1" dirty="0">
                <a:solidFill>
                  <a:srgbClr val="9998FF"/>
                </a:solidFill>
                <a:latin typeface="Barlow Bold" pitchFamily="34" charset="0"/>
                <a:ea typeface="Barlow Bold" pitchFamily="34" charset="-122"/>
                <a:cs typeface="Barlow Bold" pitchFamily="34" charset="-120"/>
              </a:rPr>
              <a:t>Intelligent Rule-Based Recommendations</a:t>
            </a:r>
            <a:endParaRPr lang="en-US" sz="4450" dirty="0"/>
          </a:p>
        </p:txBody>
      </p:sp>
      <p:sp>
        <p:nvSpPr>
          <p:cNvPr id="3" name="Shape 1"/>
          <p:cNvSpPr/>
          <p:nvPr/>
        </p:nvSpPr>
        <p:spPr>
          <a:xfrm>
            <a:off x="758309" y="2483406"/>
            <a:ext cx="4226838" cy="4408765"/>
          </a:xfrm>
          <a:prstGeom prst="roundRect">
            <a:avLst>
              <a:gd name="adj" fmla="val 3461"/>
            </a:avLst>
          </a:prstGeom>
          <a:noFill/>
          <a:ln w="30480">
            <a:solidFill>
              <a:srgbClr val="60646A"/>
            </a:solidFill>
            <a:prstDash val="solid"/>
          </a:ln>
          <a:effectLst>
            <a:outerShdw blurRad="53340" dist="26670" dir="13500000" algn="bl" rotWithShape="0">
              <a:srgbClr val="FFFFFF">
                <a:alpha val="10000"/>
              </a:srgbClr>
            </a:outerShdw>
          </a:effectLst>
        </p:spPr>
        <p:txBody>
          <a:bodyPr/>
          <a:lstStyle/>
          <a:p>
            <a:endParaRPr lang="en-IN"/>
          </a:p>
        </p:txBody>
      </p:sp>
      <p:pic>
        <p:nvPicPr>
          <p:cNvPr id="4" name="Image 0" descr="preencoded.png"/>
          <p:cNvPicPr>
            <a:picLocks noChangeAspect="1"/>
          </p:cNvPicPr>
          <p:nvPr/>
        </p:nvPicPr>
        <p:blipFill>
          <a:blip r:embed="rId3"/>
          <a:stretch>
            <a:fillRect/>
          </a:stretch>
        </p:blipFill>
        <p:spPr>
          <a:xfrm>
            <a:off x="727829" y="2483406"/>
            <a:ext cx="121920" cy="4408765"/>
          </a:xfrm>
          <a:prstGeom prst="rect">
            <a:avLst/>
          </a:prstGeom>
        </p:spPr>
      </p:pic>
      <p:sp>
        <p:nvSpPr>
          <p:cNvPr id="5" name="Text 2"/>
          <p:cNvSpPr/>
          <p:nvPr/>
        </p:nvSpPr>
        <p:spPr>
          <a:xfrm>
            <a:off x="1096804" y="2730460"/>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Low Protein Intake</a:t>
            </a:r>
            <a:endParaRPr lang="en-US" sz="2200" dirty="0"/>
          </a:p>
        </p:txBody>
      </p:sp>
      <p:sp>
        <p:nvSpPr>
          <p:cNvPr id="6" name="Text 3"/>
          <p:cNvSpPr/>
          <p:nvPr/>
        </p:nvSpPr>
        <p:spPr>
          <a:xfrm>
            <a:off x="1096804" y="3216592"/>
            <a:ext cx="3641288"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Suggest plant-based alternatives like tofu, dal, or paneer.</a:t>
            </a:r>
            <a:endParaRPr lang="en-US" sz="1700" dirty="0"/>
          </a:p>
        </p:txBody>
      </p:sp>
      <p:pic>
        <p:nvPicPr>
          <p:cNvPr id="7" name="Image 1" descr="preencoded.png"/>
          <p:cNvPicPr>
            <a:picLocks noChangeAspect="1"/>
          </p:cNvPicPr>
          <p:nvPr/>
        </p:nvPicPr>
        <p:blipFill>
          <a:blip r:embed="rId4"/>
          <a:stretch>
            <a:fillRect/>
          </a:stretch>
        </p:blipFill>
        <p:spPr>
          <a:xfrm>
            <a:off x="1096804" y="4153733"/>
            <a:ext cx="3641288" cy="2491383"/>
          </a:xfrm>
          <a:prstGeom prst="rect">
            <a:avLst/>
          </a:prstGeom>
        </p:spPr>
      </p:pic>
      <p:sp>
        <p:nvSpPr>
          <p:cNvPr id="8" name="Shape 4"/>
          <p:cNvSpPr/>
          <p:nvPr/>
        </p:nvSpPr>
        <p:spPr>
          <a:xfrm>
            <a:off x="5201722" y="2483406"/>
            <a:ext cx="4226838" cy="4408765"/>
          </a:xfrm>
          <a:prstGeom prst="roundRect">
            <a:avLst>
              <a:gd name="adj" fmla="val 3461"/>
            </a:avLst>
          </a:prstGeom>
          <a:noFill/>
          <a:ln w="30480">
            <a:solidFill>
              <a:srgbClr val="60646A"/>
            </a:solidFill>
            <a:prstDash val="solid"/>
          </a:ln>
          <a:effectLst>
            <a:outerShdw blurRad="53340" dist="26670" dir="13500000" algn="bl" rotWithShape="0">
              <a:srgbClr val="FFFFFF">
                <a:alpha val="10000"/>
              </a:srgbClr>
            </a:outerShdw>
          </a:effectLst>
        </p:spPr>
        <p:txBody>
          <a:bodyPr/>
          <a:lstStyle/>
          <a:p>
            <a:endParaRPr lang="en-IN"/>
          </a:p>
        </p:txBody>
      </p:sp>
      <p:pic>
        <p:nvPicPr>
          <p:cNvPr id="9" name="Image 2" descr="preencoded.png"/>
          <p:cNvPicPr>
            <a:picLocks noChangeAspect="1"/>
          </p:cNvPicPr>
          <p:nvPr/>
        </p:nvPicPr>
        <p:blipFill>
          <a:blip r:embed="rId3"/>
          <a:stretch>
            <a:fillRect/>
          </a:stretch>
        </p:blipFill>
        <p:spPr>
          <a:xfrm>
            <a:off x="5171242" y="2483406"/>
            <a:ext cx="121920" cy="4408765"/>
          </a:xfrm>
          <a:prstGeom prst="rect">
            <a:avLst/>
          </a:prstGeom>
        </p:spPr>
      </p:pic>
      <p:sp>
        <p:nvSpPr>
          <p:cNvPr id="10" name="Text 5"/>
          <p:cNvSpPr/>
          <p:nvPr/>
        </p:nvSpPr>
        <p:spPr>
          <a:xfrm>
            <a:off x="5540216" y="2730460"/>
            <a:ext cx="3117771"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Insufficient Water Intake</a:t>
            </a:r>
            <a:endParaRPr lang="en-US" sz="2200" dirty="0"/>
          </a:p>
        </p:txBody>
      </p:sp>
      <p:sp>
        <p:nvSpPr>
          <p:cNvPr id="11" name="Text 6"/>
          <p:cNvSpPr/>
          <p:nvPr/>
        </p:nvSpPr>
        <p:spPr>
          <a:xfrm>
            <a:off x="5540216" y="3216592"/>
            <a:ext cx="3641288"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Recommend consuming an additional 1-2 glasses of water.</a:t>
            </a:r>
            <a:endParaRPr lang="en-US" sz="1700" dirty="0"/>
          </a:p>
        </p:txBody>
      </p:sp>
      <p:pic>
        <p:nvPicPr>
          <p:cNvPr id="12" name="Image 3" descr="preencoded.png"/>
          <p:cNvPicPr>
            <a:picLocks noChangeAspect="1"/>
          </p:cNvPicPr>
          <p:nvPr/>
        </p:nvPicPr>
        <p:blipFill>
          <a:blip r:embed="rId5"/>
          <a:stretch>
            <a:fillRect/>
          </a:stretch>
        </p:blipFill>
        <p:spPr>
          <a:xfrm>
            <a:off x="5540216" y="4153733"/>
            <a:ext cx="3641288" cy="2491383"/>
          </a:xfrm>
          <a:prstGeom prst="rect">
            <a:avLst/>
          </a:prstGeom>
        </p:spPr>
      </p:pic>
      <p:sp>
        <p:nvSpPr>
          <p:cNvPr id="13" name="Shape 7"/>
          <p:cNvSpPr/>
          <p:nvPr/>
        </p:nvSpPr>
        <p:spPr>
          <a:xfrm>
            <a:off x="9645134" y="2483406"/>
            <a:ext cx="4226957" cy="4408765"/>
          </a:xfrm>
          <a:prstGeom prst="roundRect">
            <a:avLst>
              <a:gd name="adj" fmla="val 3461"/>
            </a:avLst>
          </a:prstGeom>
          <a:noFill/>
          <a:ln w="30480">
            <a:solidFill>
              <a:srgbClr val="60646A"/>
            </a:solidFill>
            <a:prstDash val="solid"/>
          </a:ln>
          <a:effectLst>
            <a:outerShdw blurRad="53340" dist="26670" dir="13500000" algn="bl" rotWithShape="0">
              <a:srgbClr val="FFFFFF">
                <a:alpha val="10000"/>
              </a:srgbClr>
            </a:outerShdw>
          </a:effectLst>
        </p:spPr>
        <p:txBody>
          <a:bodyPr/>
          <a:lstStyle/>
          <a:p>
            <a:endParaRPr lang="en-IN"/>
          </a:p>
        </p:txBody>
      </p:sp>
      <p:pic>
        <p:nvPicPr>
          <p:cNvPr id="14" name="Image 4" descr="preencoded.png"/>
          <p:cNvPicPr>
            <a:picLocks noChangeAspect="1"/>
          </p:cNvPicPr>
          <p:nvPr/>
        </p:nvPicPr>
        <p:blipFill>
          <a:blip r:embed="rId3"/>
          <a:stretch>
            <a:fillRect/>
          </a:stretch>
        </p:blipFill>
        <p:spPr>
          <a:xfrm>
            <a:off x="9614654" y="2483406"/>
            <a:ext cx="121920" cy="4408765"/>
          </a:xfrm>
          <a:prstGeom prst="rect">
            <a:avLst/>
          </a:prstGeom>
        </p:spPr>
      </p:pic>
      <p:sp>
        <p:nvSpPr>
          <p:cNvPr id="15" name="Text 8"/>
          <p:cNvSpPr/>
          <p:nvPr/>
        </p:nvSpPr>
        <p:spPr>
          <a:xfrm>
            <a:off x="9983629" y="2730460"/>
            <a:ext cx="3052524"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Excessive Calorie Intake</a:t>
            </a:r>
            <a:endParaRPr lang="en-US" sz="2200" dirty="0"/>
          </a:p>
        </p:txBody>
      </p:sp>
      <p:sp>
        <p:nvSpPr>
          <p:cNvPr id="16" name="Text 9"/>
          <p:cNvSpPr/>
          <p:nvPr/>
        </p:nvSpPr>
        <p:spPr>
          <a:xfrm>
            <a:off x="9983629" y="3216592"/>
            <a:ext cx="3641408"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Propose healthier, lower-calorie fruit options.</a:t>
            </a:r>
            <a:endParaRPr lang="en-US" sz="1700" dirty="0"/>
          </a:p>
        </p:txBody>
      </p:sp>
      <p:pic>
        <p:nvPicPr>
          <p:cNvPr id="17" name="Image 5" descr="preencoded.png"/>
          <p:cNvPicPr>
            <a:picLocks noChangeAspect="1"/>
          </p:cNvPicPr>
          <p:nvPr/>
        </p:nvPicPr>
        <p:blipFill>
          <a:blip r:embed="rId6"/>
          <a:stretch>
            <a:fillRect/>
          </a:stretch>
        </p:blipFill>
        <p:spPr>
          <a:xfrm>
            <a:off x="9983629" y="4153733"/>
            <a:ext cx="3641408" cy="2491383"/>
          </a:xfrm>
          <a:prstGeom prst="rect">
            <a:avLst/>
          </a:prstGeom>
        </p:spPr>
      </p:pic>
      <p:sp>
        <p:nvSpPr>
          <p:cNvPr id="18" name="Rectangle 17">
            <a:extLst>
              <a:ext uri="{FF2B5EF4-FFF2-40B4-BE49-F238E27FC236}">
                <a16:creationId xmlns:a16="http://schemas.microsoft.com/office/drawing/2014/main" id="{DD10FD54-7254-EB10-1275-213489A63279}"/>
              </a:ext>
            </a:extLst>
          </p:cNvPr>
          <p:cNvSpPr/>
          <p:nvPr/>
        </p:nvSpPr>
        <p:spPr>
          <a:xfrm>
            <a:off x="12598400" y="7755467"/>
            <a:ext cx="1919111" cy="383822"/>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8309" y="2128838"/>
            <a:ext cx="7399020" cy="712708"/>
          </a:xfrm>
          <a:prstGeom prst="rect">
            <a:avLst/>
          </a:prstGeom>
          <a:noFill/>
          <a:ln/>
        </p:spPr>
        <p:txBody>
          <a:bodyPr wrap="none" lIns="0" tIns="0" rIns="0" bIns="0" rtlCol="0" anchor="t"/>
          <a:lstStyle/>
          <a:p>
            <a:pPr marL="0" indent="0" algn="l">
              <a:lnSpc>
                <a:spcPts val="5600"/>
              </a:lnSpc>
              <a:buNone/>
            </a:pPr>
            <a:r>
              <a:rPr lang="en-US" sz="4450" b="1" dirty="0">
                <a:solidFill>
                  <a:srgbClr val="9998FF"/>
                </a:solidFill>
                <a:latin typeface="Barlow Bold" pitchFamily="34" charset="0"/>
                <a:ea typeface="Barlow Bold" pitchFamily="34" charset="-122"/>
                <a:cs typeface="Barlow Bold" pitchFamily="34" charset="-120"/>
              </a:rPr>
              <a:t>Synergistic Model Integration</a:t>
            </a:r>
            <a:endParaRPr lang="en-US" sz="4450" dirty="0"/>
          </a:p>
        </p:txBody>
      </p:sp>
      <p:pic>
        <p:nvPicPr>
          <p:cNvPr id="3" name="Image 0" descr="preencoded.png"/>
          <p:cNvPicPr>
            <a:picLocks noChangeAspect="1"/>
          </p:cNvPicPr>
          <p:nvPr/>
        </p:nvPicPr>
        <p:blipFill>
          <a:blip r:embed="rId3"/>
          <a:stretch>
            <a:fillRect/>
          </a:stretch>
        </p:blipFill>
        <p:spPr>
          <a:xfrm>
            <a:off x="758309" y="3274814"/>
            <a:ext cx="4371261" cy="866537"/>
          </a:xfrm>
          <a:prstGeom prst="rect">
            <a:avLst/>
          </a:prstGeom>
        </p:spPr>
      </p:pic>
      <p:sp>
        <p:nvSpPr>
          <p:cNvPr id="4" name="Text 1"/>
          <p:cNvSpPr/>
          <p:nvPr/>
        </p:nvSpPr>
        <p:spPr>
          <a:xfrm>
            <a:off x="974884" y="4357926"/>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ML Model Prediction</a:t>
            </a:r>
            <a:endParaRPr lang="en-US" sz="2200" dirty="0"/>
          </a:p>
        </p:txBody>
      </p:sp>
      <p:sp>
        <p:nvSpPr>
          <p:cNvPr id="5" name="Text 2"/>
          <p:cNvSpPr/>
          <p:nvPr/>
        </p:nvSpPr>
        <p:spPr>
          <a:xfrm>
            <a:off x="974884" y="4844058"/>
            <a:ext cx="3938111"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Predicts the user's dietary goal achievement status.</a:t>
            </a:r>
            <a:endParaRPr lang="en-US" sz="1700" dirty="0"/>
          </a:p>
        </p:txBody>
      </p:sp>
      <p:pic>
        <p:nvPicPr>
          <p:cNvPr id="6" name="Image 1" descr="preencoded.png"/>
          <p:cNvPicPr>
            <a:picLocks noChangeAspect="1"/>
          </p:cNvPicPr>
          <p:nvPr/>
        </p:nvPicPr>
        <p:blipFill>
          <a:blip r:embed="rId4"/>
          <a:stretch>
            <a:fillRect/>
          </a:stretch>
        </p:blipFill>
        <p:spPr>
          <a:xfrm>
            <a:off x="5129570" y="3274814"/>
            <a:ext cx="4371261" cy="866537"/>
          </a:xfrm>
          <a:prstGeom prst="rect">
            <a:avLst/>
          </a:prstGeom>
        </p:spPr>
      </p:pic>
      <p:sp>
        <p:nvSpPr>
          <p:cNvPr id="7" name="Text 3"/>
          <p:cNvSpPr/>
          <p:nvPr/>
        </p:nvSpPr>
        <p:spPr>
          <a:xfrm>
            <a:off x="5346144" y="4357926"/>
            <a:ext cx="2987278"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Rule Engine Application</a:t>
            </a:r>
            <a:endParaRPr lang="en-US" sz="2200" dirty="0"/>
          </a:p>
        </p:txBody>
      </p:sp>
      <p:sp>
        <p:nvSpPr>
          <p:cNvPr id="8" name="Text 4"/>
          <p:cNvSpPr/>
          <p:nvPr/>
        </p:nvSpPr>
        <p:spPr>
          <a:xfrm>
            <a:off x="5346144" y="4844058"/>
            <a:ext cx="3938111" cy="104013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Generates specific, actionable nutritional tips based on predicted status.</a:t>
            </a:r>
            <a:endParaRPr lang="en-US" sz="1700" dirty="0"/>
          </a:p>
        </p:txBody>
      </p:sp>
      <p:pic>
        <p:nvPicPr>
          <p:cNvPr id="9" name="Image 2" descr="preencoded.png"/>
          <p:cNvPicPr>
            <a:picLocks noChangeAspect="1"/>
          </p:cNvPicPr>
          <p:nvPr/>
        </p:nvPicPr>
        <p:blipFill>
          <a:blip r:embed="rId5"/>
          <a:stretch>
            <a:fillRect/>
          </a:stretch>
        </p:blipFill>
        <p:spPr>
          <a:xfrm>
            <a:off x="9500830" y="3274814"/>
            <a:ext cx="4371261" cy="866537"/>
          </a:xfrm>
          <a:prstGeom prst="rect">
            <a:avLst/>
          </a:prstGeom>
        </p:spPr>
      </p:pic>
      <p:sp>
        <p:nvSpPr>
          <p:cNvPr id="10" name="Text 5"/>
          <p:cNvSpPr/>
          <p:nvPr/>
        </p:nvSpPr>
        <p:spPr>
          <a:xfrm>
            <a:off x="9717405" y="4357926"/>
            <a:ext cx="3242905"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Holistic Recommendation</a:t>
            </a:r>
            <a:endParaRPr lang="en-US" sz="2200" dirty="0"/>
          </a:p>
        </p:txBody>
      </p:sp>
      <p:sp>
        <p:nvSpPr>
          <p:cNvPr id="11" name="Text 6"/>
          <p:cNvSpPr/>
          <p:nvPr/>
        </p:nvSpPr>
        <p:spPr>
          <a:xfrm>
            <a:off x="9717405" y="4844058"/>
            <a:ext cx="3938111" cy="104013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Combines predictive insights with practical advice for comprehensive guidance.</a:t>
            </a:r>
            <a:endParaRPr lang="en-US" sz="1700" dirty="0"/>
          </a:p>
        </p:txBody>
      </p:sp>
      <p:sp>
        <p:nvSpPr>
          <p:cNvPr id="12" name="Rectangle 11">
            <a:extLst>
              <a:ext uri="{FF2B5EF4-FFF2-40B4-BE49-F238E27FC236}">
                <a16:creationId xmlns:a16="http://schemas.microsoft.com/office/drawing/2014/main" id="{134BC0D6-E11F-106B-A185-B64BA0D02AA9}"/>
              </a:ext>
            </a:extLst>
          </p:cNvPr>
          <p:cNvSpPr/>
          <p:nvPr/>
        </p:nvSpPr>
        <p:spPr>
          <a:xfrm>
            <a:off x="12598400" y="7755467"/>
            <a:ext cx="1919111" cy="383822"/>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8309" y="601028"/>
            <a:ext cx="7783949" cy="641390"/>
          </a:xfrm>
          <a:prstGeom prst="rect">
            <a:avLst/>
          </a:prstGeom>
          <a:noFill/>
          <a:ln/>
        </p:spPr>
        <p:txBody>
          <a:bodyPr wrap="none" lIns="0" tIns="0" rIns="0" bIns="0" rtlCol="0" anchor="t"/>
          <a:lstStyle/>
          <a:p>
            <a:pPr marL="0" indent="0" algn="l">
              <a:lnSpc>
                <a:spcPts val="5050"/>
              </a:lnSpc>
              <a:buNone/>
            </a:pPr>
            <a:r>
              <a:rPr lang="en-US" sz="4000" b="1" dirty="0">
                <a:solidFill>
                  <a:srgbClr val="9998FF"/>
                </a:solidFill>
                <a:latin typeface="Barlow Bold" pitchFamily="34" charset="0"/>
                <a:ea typeface="Barlow Bold" pitchFamily="34" charset="-122"/>
                <a:cs typeface="Barlow Bold" pitchFamily="34" charset="-120"/>
              </a:rPr>
              <a:t>Development Environment &amp; Tools</a:t>
            </a:r>
            <a:endParaRPr lang="en-US" sz="4000" dirty="0"/>
          </a:p>
        </p:txBody>
      </p:sp>
      <p:sp>
        <p:nvSpPr>
          <p:cNvPr id="3" name="Text 1"/>
          <p:cNvSpPr/>
          <p:nvPr/>
        </p:nvSpPr>
        <p:spPr>
          <a:xfrm>
            <a:off x="758309" y="1729740"/>
            <a:ext cx="2565678" cy="320635"/>
          </a:xfrm>
          <a:prstGeom prst="rect">
            <a:avLst/>
          </a:prstGeom>
          <a:noFill/>
          <a:ln/>
        </p:spPr>
        <p:txBody>
          <a:bodyPr wrap="none" lIns="0" tIns="0" rIns="0" bIns="0" rtlCol="0" anchor="t"/>
          <a:lstStyle/>
          <a:p>
            <a:pPr marL="0" indent="0" algn="l">
              <a:lnSpc>
                <a:spcPts val="2500"/>
              </a:lnSpc>
              <a:buNone/>
            </a:pPr>
            <a:r>
              <a:rPr lang="en-US" sz="2000" b="1" dirty="0">
                <a:solidFill>
                  <a:srgbClr val="9998FF"/>
                </a:solidFill>
                <a:latin typeface="Barlow Bold" pitchFamily="34" charset="0"/>
                <a:ea typeface="Barlow Bold" pitchFamily="34" charset="-122"/>
                <a:cs typeface="Barlow Bold" pitchFamily="34" charset="-120"/>
              </a:rPr>
              <a:t>Google Colab</a:t>
            </a:r>
            <a:endParaRPr lang="en-US" sz="2000" dirty="0"/>
          </a:p>
        </p:txBody>
      </p:sp>
      <p:sp>
        <p:nvSpPr>
          <p:cNvPr id="4" name="Text 2"/>
          <p:cNvSpPr/>
          <p:nvPr/>
        </p:nvSpPr>
        <p:spPr>
          <a:xfrm>
            <a:off x="758309" y="2245281"/>
            <a:ext cx="4008715" cy="623887"/>
          </a:xfrm>
          <a:prstGeom prst="rect">
            <a:avLst/>
          </a:prstGeom>
          <a:noFill/>
          <a:ln/>
        </p:spPr>
        <p:txBody>
          <a:bodyPr wrap="square" lIns="0" tIns="0" rIns="0" bIns="0" rtlCol="0" anchor="t"/>
          <a:lstStyle/>
          <a:p>
            <a:pPr marL="0" indent="0" algn="l">
              <a:lnSpc>
                <a:spcPts val="2450"/>
              </a:lnSpc>
              <a:buNone/>
            </a:pPr>
            <a:r>
              <a:rPr lang="en-US" sz="1500" dirty="0">
                <a:solidFill>
                  <a:srgbClr val="EEEFF5"/>
                </a:solidFill>
                <a:latin typeface="Montserrat" pitchFamily="34" charset="0"/>
                <a:ea typeface="Montserrat" pitchFamily="34" charset="-122"/>
                <a:cs typeface="Montserrat" pitchFamily="34" charset="-120"/>
              </a:rPr>
              <a:t>Primary platform for model development and experimentation.</a:t>
            </a:r>
            <a:endParaRPr lang="en-US" sz="1500" dirty="0"/>
          </a:p>
        </p:txBody>
      </p:sp>
      <p:pic>
        <p:nvPicPr>
          <p:cNvPr id="5" name="Image 0" descr="preencoded.png"/>
          <p:cNvPicPr>
            <a:picLocks noChangeAspect="1"/>
          </p:cNvPicPr>
          <p:nvPr/>
        </p:nvPicPr>
        <p:blipFill>
          <a:blip r:embed="rId3"/>
          <a:stretch>
            <a:fillRect/>
          </a:stretch>
        </p:blipFill>
        <p:spPr>
          <a:xfrm>
            <a:off x="758309" y="3088481"/>
            <a:ext cx="4008715" cy="4008715"/>
          </a:xfrm>
          <a:prstGeom prst="rect">
            <a:avLst/>
          </a:prstGeom>
        </p:spPr>
      </p:pic>
      <p:sp>
        <p:nvSpPr>
          <p:cNvPr id="6" name="Text 3"/>
          <p:cNvSpPr/>
          <p:nvPr/>
        </p:nvSpPr>
        <p:spPr>
          <a:xfrm>
            <a:off x="5250418" y="1729740"/>
            <a:ext cx="2565678" cy="320635"/>
          </a:xfrm>
          <a:prstGeom prst="rect">
            <a:avLst/>
          </a:prstGeom>
          <a:noFill/>
          <a:ln/>
        </p:spPr>
        <p:txBody>
          <a:bodyPr wrap="none" lIns="0" tIns="0" rIns="0" bIns="0" rtlCol="0" anchor="t"/>
          <a:lstStyle/>
          <a:p>
            <a:pPr marL="0" indent="0" algn="l">
              <a:lnSpc>
                <a:spcPts val="2500"/>
              </a:lnSpc>
              <a:buNone/>
            </a:pPr>
            <a:r>
              <a:rPr lang="en-US" sz="2000" b="1" dirty="0">
                <a:solidFill>
                  <a:srgbClr val="9998FF"/>
                </a:solidFill>
                <a:latin typeface="Barlow Bold" pitchFamily="34" charset="0"/>
                <a:ea typeface="Barlow Bold" pitchFamily="34" charset="-122"/>
                <a:cs typeface="Barlow Bold" pitchFamily="34" charset="-120"/>
              </a:rPr>
              <a:t>Python Ecosystem</a:t>
            </a:r>
            <a:endParaRPr lang="en-US" sz="2000" dirty="0"/>
          </a:p>
        </p:txBody>
      </p:sp>
      <p:sp>
        <p:nvSpPr>
          <p:cNvPr id="7" name="Text 4"/>
          <p:cNvSpPr/>
          <p:nvPr/>
        </p:nvSpPr>
        <p:spPr>
          <a:xfrm>
            <a:off x="5250418" y="2245281"/>
            <a:ext cx="4008715" cy="935831"/>
          </a:xfrm>
          <a:prstGeom prst="rect">
            <a:avLst/>
          </a:prstGeom>
          <a:noFill/>
          <a:ln/>
        </p:spPr>
        <p:txBody>
          <a:bodyPr wrap="square" lIns="0" tIns="0" rIns="0" bIns="0" rtlCol="0" anchor="t"/>
          <a:lstStyle/>
          <a:p>
            <a:pPr marL="0" indent="0" algn="l">
              <a:lnSpc>
                <a:spcPts val="2450"/>
              </a:lnSpc>
              <a:buNone/>
            </a:pPr>
            <a:r>
              <a:rPr lang="en-US" sz="1500" dirty="0">
                <a:solidFill>
                  <a:srgbClr val="EEEFF5"/>
                </a:solidFill>
                <a:latin typeface="Montserrat" pitchFamily="34" charset="0"/>
                <a:ea typeface="Montserrat" pitchFamily="34" charset="-122"/>
                <a:cs typeface="Montserrat" pitchFamily="34" charset="-120"/>
              </a:rPr>
              <a:t>Key libraries: Scikit-learn, Pandas, Matplotlib for data processing and visualization.</a:t>
            </a:r>
            <a:endParaRPr lang="en-US" sz="1500" dirty="0"/>
          </a:p>
        </p:txBody>
      </p:sp>
      <p:pic>
        <p:nvPicPr>
          <p:cNvPr id="8" name="Image 1" descr="preencoded.png"/>
          <p:cNvPicPr>
            <a:picLocks noChangeAspect="1"/>
          </p:cNvPicPr>
          <p:nvPr/>
        </p:nvPicPr>
        <p:blipFill>
          <a:blip r:embed="rId4"/>
          <a:stretch>
            <a:fillRect/>
          </a:stretch>
        </p:blipFill>
        <p:spPr>
          <a:xfrm>
            <a:off x="5250418" y="3400425"/>
            <a:ext cx="4008715" cy="4008715"/>
          </a:xfrm>
          <a:prstGeom prst="rect">
            <a:avLst/>
          </a:prstGeom>
        </p:spPr>
      </p:pic>
      <p:sp>
        <p:nvSpPr>
          <p:cNvPr id="9" name="Text 5"/>
          <p:cNvSpPr/>
          <p:nvPr/>
        </p:nvSpPr>
        <p:spPr>
          <a:xfrm>
            <a:off x="9742527" y="1729740"/>
            <a:ext cx="2565678" cy="320635"/>
          </a:xfrm>
          <a:prstGeom prst="rect">
            <a:avLst/>
          </a:prstGeom>
          <a:noFill/>
          <a:ln/>
        </p:spPr>
        <p:txBody>
          <a:bodyPr wrap="none" lIns="0" tIns="0" rIns="0" bIns="0" rtlCol="0" anchor="t"/>
          <a:lstStyle/>
          <a:p>
            <a:pPr marL="0" indent="0" algn="l">
              <a:lnSpc>
                <a:spcPts val="2500"/>
              </a:lnSpc>
              <a:buNone/>
            </a:pPr>
            <a:r>
              <a:rPr lang="en-US" sz="2000" b="1" dirty="0">
                <a:solidFill>
                  <a:srgbClr val="9998FF"/>
                </a:solidFill>
                <a:latin typeface="Barlow Bold" pitchFamily="34" charset="0"/>
                <a:ea typeface="Barlow Bold" pitchFamily="34" charset="-122"/>
                <a:cs typeface="Barlow Bold" pitchFamily="34" charset="-120"/>
              </a:rPr>
              <a:t>GitHub &amp; Streamlit</a:t>
            </a:r>
            <a:endParaRPr lang="en-US" sz="2000" dirty="0"/>
          </a:p>
        </p:txBody>
      </p:sp>
      <p:sp>
        <p:nvSpPr>
          <p:cNvPr id="10" name="Text 6"/>
          <p:cNvSpPr/>
          <p:nvPr/>
        </p:nvSpPr>
        <p:spPr>
          <a:xfrm>
            <a:off x="9742527" y="2245281"/>
            <a:ext cx="4144566" cy="623887"/>
          </a:xfrm>
          <a:prstGeom prst="rect">
            <a:avLst/>
          </a:prstGeom>
          <a:noFill/>
          <a:ln/>
        </p:spPr>
        <p:txBody>
          <a:bodyPr wrap="square" lIns="0" tIns="0" rIns="0" bIns="0" rtlCol="0" anchor="t"/>
          <a:lstStyle/>
          <a:p>
            <a:pPr marL="0" indent="0" algn="l">
              <a:lnSpc>
                <a:spcPts val="2450"/>
              </a:lnSpc>
              <a:buNone/>
            </a:pPr>
            <a:r>
              <a:rPr lang="en-US" sz="1500" dirty="0">
                <a:solidFill>
                  <a:srgbClr val="EEEFF5"/>
                </a:solidFill>
                <a:latin typeface="Montserrat" pitchFamily="34" charset="0"/>
                <a:ea typeface="Montserrat" pitchFamily="34" charset="-122"/>
                <a:cs typeface="Montserrat" pitchFamily="34" charset="-120"/>
              </a:rPr>
              <a:t>GitHub for version control; Streamlit for upcoming UI development.</a:t>
            </a:r>
            <a:endParaRPr lang="en-US" sz="1500" dirty="0"/>
          </a:p>
        </p:txBody>
      </p:sp>
      <p:pic>
        <p:nvPicPr>
          <p:cNvPr id="11" name="Image 2" descr="preencoded.png"/>
          <p:cNvPicPr>
            <a:picLocks noChangeAspect="1"/>
          </p:cNvPicPr>
          <p:nvPr/>
        </p:nvPicPr>
        <p:blipFill>
          <a:blip r:embed="rId5"/>
          <a:stretch>
            <a:fillRect/>
          </a:stretch>
        </p:blipFill>
        <p:spPr>
          <a:xfrm>
            <a:off x="9742527" y="3088481"/>
            <a:ext cx="4144566" cy="4144566"/>
          </a:xfrm>
          <a:prstGeom prst="rect">
            <a:avLst/>
          </a:prstGeom>
        </p:spPr>
      </p:pic>
      <p:sp>
        <p:nvSpPr>
          <p:cNvPr id="12" name="Rectangle 11">
            <a:extLst>
              <a:ext uri="{FF2B5EF4-FFF2-40B4-BE49-F238E27FC236}">
                <a16:creationId xmlns:a16="http://schemas.microsoft.com/office/drawing/2014/main" id="{3B0491A2-738B-40CC-1796-96BFE8A38D81}"/>
              </a:ext>
            </a:extLst>
          </p:cNvPr>
          <p:cNvSpPr/>
          <p:nvPr/>
        </p:nvSpPr>
        <p:spPr>
          <a:xfrm>
            <a:off x="12598400" y="7755467"/>
            <a:ext cx="1919111" cy="383822"/>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8309" y="1789509"/>
            <a:ext cx="9286518" cy="712708"/>
          </a:xfrm>
          <a:prstGeom prst="rect">
            <a:avLst/>
          </a:prstGeom>
          <a:noFill/>
          <a:ln/>
        </p:spPr>
        <p:txBody>
          <a:bodyPr wrap="none" lIns="0" tIns="0" rIns="0" bIns="0" rtlCol="0" anchor="t"/>
          <a:lstStyle/>
          <a:p>
            <a:pPr marL="0" indent="0" algn="l">
              <a:lnSpc>
                <a:spcPts val="5600"/>
              </a:lnSpc>
              <a:buNone/>
            </a:pPr>
            <a:r>
              <a:rPr lang="en-US" sz="4450" b="1" dirty="0">
                <a:solidFill>
                  <a:srgbClr val="9998FF"/>
                </a:solidFill>
                <a:latin typeface="Barlow Bold" pitchFamily="34" charset="0"/>
                <a:ea typeface="Barlow Bold" pitchFamily="34" charset="-122"/>
                <a:cs typeface="Barlow Bold" pitchFamily="34" charset="-120"/>
              </a:rPr>
              <a:t>Ethical AI Governance &amp; Data Privacy</a:t>
            </a:r>
            <a:endParaRPr lang="en-US" sz="4450" dirty="0"/>
          </a:p>
        </p:txBody>
      </p:sp>
      <p:pic>
        <p:nvPicPr>
          <p:cNvPr id="3" name="Image 0" descr="preencoded.png"/>
          <p:cNvPicPr>
            <a:picLocks noChangeAspect="1"/>
          </p:cNvPicPr>
          <p:nvPr/>
        </p:nvPicPr>
        <p:blipFill>
          <a:blip r:embed="rId3"/>
          <a:stretch>
            <a:fillRect/>
          </a:stretch>
        </p:blipFill>
        <p:spPr>
          <a:xfrm>
            <a:off x="758309" y="2935486"/>
            <a:ext cx="541615" cy="541615"/>
          </a:xfrm>
          <a:prstGeom prst="rect">
            <a:avLst/>
          </a:prstGeom>
        </p:spPr>
      </p:pic>
      <p:sp>
        <p:nvSpPr>
          <p:cNvPr id="4" name="Text 1"/>
          <p:cNvSpPr/>
          <p:nvPr/>
        </p:nvSpPr>
        <p:spPr>
          <a:xfrm>
            <a:off x="1570673" y="3064073"/>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Synthetic Data</a:t>
            </a:r>
            <a:endParaRPr lang="en-US" sz="2200" dirty="0"/>
          </a:p>
        </p:txBody>
      </p:sp>
      <p:sp>
        <p:nvSpPr>
          <p:cNvPr id="5" name="Text 2"/>
          <p:cNvSpPr/>
          <p:nvPr/>
        </p:nvSpPr>
        <p:spPr>
          <a:xfrm>
            <a:off x="1570673" y="3550206"/>
            <a:ext cx="5609153" cy="104013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All data used for training is fully synthesized, ensuring no real personal health information is processed.</a:t>
            </a:r>
            <a:endParaRPr lang="en-US" sz="1700" dirty="0"/>
          </a:p>
        </p:txBody>
      </p:sp>
      <p:pic>
        <p:nvPicPr>
          <p:cNvPr id="6" name="Image 1" descr="preencoded.png"/>
          <p:cNvPicPr>
            <a:picLocks noChangeAspect="1"/>
          </p:cNvPicPr>
          <p:nvPr/>
        </p:nvPicPr>
        <p:blipFill>
          <a:blip r:embed="rId4"/>
          <a:stretch>
            <a:fillRect/>
          </a:stretch>
        </p:blipFill>
        <p:spPr>
          <a:xfrm>
            <a:off x="7450574" y="2935486"/>
            <a:ext cx="541615" cy="541615"/>
          </a:xfrm>
          <a:prstGeom prst="rect">
            <a:avLst/>
          </a:prstGeom>
        </p:spPr>
      </p:pic>
      <p:sp>
        <p:nvSpPr>
          <p:cNvPr id="7" name="Text 3"/>
          <p:cNvSpPr/>
          <p:nvPr/>
        </p:nvSpPr>
        <p:spPr>
          <a:xfrm>
            <a:off x="8262938" y="3064073"/>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No PII Usage</a:t>
            </a:r>
            <a:endParaRPr lang="en-US" sz="2200" dirty="0"/>
          </a:p>
        </p:txBody>
      </p:sp>
      <p:sp>
        <p:nvSpPr>
          <p:cNvPr id="8" name="Text 4"/>
          <p:cNvSpPr/>
          <p:nvPr/>
        </p:nvSpPr>
        <p:spPr>
          <a:xfrm>
            <a:off x="8262938" y="3550206"/>
            <a:ext cx="5609153"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Strict adherence to a policy of never collecting or utilizing personal health identifiers.</a:t>
            </a:r>
            <a:endParaRPr lang="en-US" sz="1700" dirty="0"/>
          </a:p>
        </p:txBody>
      </p:sp>
      <p:pic>
        <p:nvPicPr>
          <p:cNvPr id="9" name="Image 2" descr="preencoded.png"/>
          <p:cNvPicPr>
            <a:picLocks noChangeAspect="1"/>
          </p:cNvPicPr>
          <p:nvPr/>
        </p:nvPicPr>
        <p:blipFill>
          <a:blip r:embed="rId5"/>
          <a:stretch>
            <a:fillRect/>
          </a:stretch>
        </p:blipFill>
        <p:spPr>
          <a:xfrm>
            <a:off x="758309" y="5131951"/>
            <a:ext cx="541615" cy="541615"/>
          </a:xfrm>
          <a:prstGeom prst="rect">
            <a:avLst/>
          </a:prstGeom>
        </p:spPr>
      </p:pic>
      <p:sp>
        <p:nvSpPr>
          <p:cNvPr id="10" name="Text 5"/>
          <p:cNvSpPr/>
          <p:nvPr/>
        </p:nvSpPr>
        <p:spPr>
          <a:xfrm>
            <a:off x="1570673" y="5260538"/>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Medical Disclaimer</a:t>
            </a:r>
            <a:endParaRPr lang="en-US" sz="2200" dirty="0"/>
          </a:p>
        </p:txBody>
      </p:sp>
      <p:sp>
        <p:nvSpPr>
          <p:cNvPr id="11" name="Text 6"/>
          <p:cNvSpPr/>
          <p:nvPr/>
        </p:nvSpPr>
        <p:spPr>
          <a:xfrm>
            <a:off x="1570673" y="5746671"/>
            <a:ext cx="5609153"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Clear disclaimer stating NutriAI provides guidance, not medical advice.</a:t>
            </a:r>
            <a:endParaRPr lang="en-US" sz="1700" dirty="0"/>
          </a:p>
        </p:txBody>
      </p:sp>
      <p:pic>
        <p:nvPicPr>
          <p:cNvPr id="12" name="Image 3" descr="preencoded.png"/>
          <p:cNvPicPr>
            <a:picLocks noChangeAspect="1"/>
          </p:cNvPicPr>
          <p:nvPr/>
        </p:nvPicPr>
        <p:blipFill>
          <a:blip r:embed="rId6"/>
          <a:stretch>
            <a:fillRect/>
          </a:stretch>
        </p:blipFill>
        <p:spPr>
          <a:xfrm>
            <a:off x="7450574" y="5131951"/>
            <a:ext cx="541615" cy="541615"/>
          </a:xfrm>
          <a:prstGeom prst="rect">
            <a:avLst/>
          </a:prstGeom>
        </p:spPr>
      </p:pic>
      <p:sp>
        <p:nvSpPr>
          <p:cNvPr id="13" name="Text 7"/>
          <p:cNvSpPr/>
          <p:nvPr/>
        </p:nvSpPr>
        <p:spPr>
          <a:xfrm>
            <a:off x="8262938" y="5260538"/>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Inclusive Personas</a:t>
            </a:r>
            <a:endParaRPr lang="en-US" sz="2200" dirty="0"/>
          </a:p>
        </p:txBody>
      </p:sp>
      <p:sp>
        <p:nvSpPr>
          <p:cNvPr id="14" name="Text 8"/>
          <p:cNvSpPr/>
          <p:nvPr/>
        </p:nvSpPr>
        <p:spPr>
          <a:xfrm>
            <a:off x="8262938" y="5746671"/>
            <a:ext cx="5609153"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Personas designed to be fair and representative, avoiding bias.</a:t>
            </a:r>
            <a:endParaRPr lang="en-US" sz="1700" dirty="0"/>
          </a:p>
        </p:txBody>
      </p:sp>
      <p:sp>
        <p:nvSpPr>
          <p:cNvPr id="15" name="Rectangle 14">
            <a:extLst>
              <a:ext uri="{FF2B5EF4-FFF2-40B4-BE49-F238E27FC236}">
                <a16:creationId xmlns:a16="http://schemas.microsoft.com/office/drawing/2014/main" id="{0E8AE75F-C886-C6DE-902F-26F1D96FD583}"/>
              </a:ext>
            </a:extLst>
          </p:cNvPr>
          <p:cNvSpPr/>
          <p:nvPr/>
        </p:nvSpPr>
        <p:spPr>
          <a:xfrm>
            <a:off x="12598400" y="7755467"/>
            <a:ext cx="1919111" cy="383822"/>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8309" y="1429464"/>
            <a:ext cx="8518088" cy="712708"/>
          </a:xfrm>
          <a:prstGeom prst="rect">
            <a:avLst/>
          </a:prstGeom>
          <a:noFill/>
          <a:ln/>
        </p:spPr>
        <p:txBody>
          <a:bodyPr wrap="none" lIns="0" tIns="0" rIns="0" bIns="0" rtlCol="0" anchor="t"/>
          <a:lstStyle/>
          <a:p>
            <a:pPr marL="0" indent="0" algn="l">
              <a:lnSpc>
                <a:spcPts val="5600"/>
              </a:lnSpc>
              <a:buNone/>
            </a:pPr>
            <a:r>
              <a:rPr lang="en-US" sz="4450" b="1" dirty="0">
                <a:solidFill>
                  <a:srgbClr val="9998FF"/>
                </a:solidFill>
                <a:latin typeface="Barlow Bold" pitchFamily="34" charset="0"/>
                <a:ea typeface="Barlow Bold" pitchFamily="34" charset="-122"/>
                <a:cs typeface="Barlow Bold" pitchFamily="34" charset="-120"/>
              </a:rPr>
              <a:t>Overcoming Development Hurdles</a:t>
            </a:r>
            <a:endParaRPr lang="en-US" sz="4450" dirty="0"/>
          </a:p>
        </p:txBody>
      </p:sp>
      <p:sp>
        <p:nvSpPr>
          <p:cNvPr id="3" name="Shape 1"/>
          <p:cNvSpPr/>
          <p:nvPr/>
        </p:nvSpPr>
        <p:spPr>
          <a:xfrm>
            <a:off x="758309" y="2575441"/>
            <a:ext cx="866537" cy="1299924"/>
          </a:xfrm>
          <a:prstGeom prst="roundRect">
            <a:avLst>
              <a:gd name="adj" fmla="val 360046"/>
            </a:avLst>
          </a:prstGeom>
          <a:solidFill>
            <a:srgbClr val="282C32"/>
          </a:solidFill>
          <a:ln/>
          <a:effectLst>
            <a:outerShdw blurRad="53340" dist="26670" dir="13500000" algn="bl" rotWithShape="0">
              <a:srgbClr val="FFFFFF">
                <a:alpha val="10000"/>
              </a:srgbClr>
            </a:outerShdw>
          </a:effectLst>
        </p:spPr>
        <p:txBody>
          <a:bodyPr/>
          <a:lstStyle/>
          <a:p>
            <a:endParaRPr lang="en-IN"/>
          </a:p>
        </p:txBody>
      </p:sp>
      <p:sp>
        <p:nvSpPr>
          <p:cNvPr id="4" name="Text 2"/>
          <p:cNvSpPr/>
          <p:nvPr/>
        </p:nvSpPr>
        <p:spPr>
          <a:xfrm>
            <a:off x="1029057" y="3022283"/>
            <a:ext cx="324922" cy="406241"/>
          </a:xfrm>
          <a:prstGeom prst="rect">
            <a:avLst/>
          </a:prstGeom>
          <a:noFill/>
          <a:ln/>
        </p:spPr>
        <p:txBody>
          <a:bodyPr wrap="none" lIns="0" tIns="0" rIns="0" bIns="0" rtlCol="0" anchor="t"/>
          <a:lstStyle/>
          <a:p>
            <a:pPr marL="0" indent="0" algn="l">
              <a:lnSpc>
                <a:spcPts val="2550"/>
              </a:lnSpc>
              <a:buNone/>
            </a:pPr>
            <a:r>
              <a:rPr lang="en-US" sz="2550" b="1" dirty="0">
                <a:solidFill>
                  <a:srgbClr val="EEEFF5"/>
                </a:solidFill>
                <a:latin typeface="Barlow Bold" pitchFamily="34" charset="0"/>
                <a:ea typeface="Barlow Bold" pitchFamily="34" charset="-122"/>
                <a:cs typeface="Barlow Bold" pitchFamily="34" charset="-120"/>
              </a:rPr>
              <a:t>1</a:t>
            </a:r>
            <a:endParaRPr lang="en-US" sz="2550" dirty="0"/>
          </a:p>
        </p:txBody>
      </p:sp>
      <p:sp>
        <p:nvSpPr>
          <p:cNvPr id="5" name="Text 3"/>
          <p:cNvSpPr/>
          <p:nvPr/>
        </p:nvSpPr>
        <p:spPr>
          <a:xfrm>
            <a:off x="1841421" y="2792016"/>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Imbalanced Labels</a:t>
            </a:r>
            <a:endParaRPr lang="en-US" sz="2200" dirty="0"/>
          </a:p>
        </p:txBody>
      </p:sp>
      <p:sp>
        <p:nvSpPr>
          <p:cNvPr id="6" name="Text 4"/>
          <p:cNvSpPr/>
          <p:nvPr/>
        </p:nvSpPr>
        <p:spPr>
          <a:xfrm>
            <a:off x="1841421" y="3278148"/>
            <a:ext cx="12030670" cy="346710"/>
          </a:xfrm>
          <a:prstGeom prst="rect">
            <a:avLst/>
          </a:prstGeom>
          <a:noFill/>
          <a:ln/>
        </p:spPr>
        <p:txBody>
          <a:bodyPr wrap="non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Solution: Implemented SMOTE for synthetic minority oversampling.</a:t>
            </a:r>
            <a:endParaRPr lang="en-US" sz="1700" dirty="0"/>
          </a:p>
        </p:txBody>
      </p:sp>
      <p:sp>
        <p:nvSpPr>
          <p:cNvPr id="7" name="Shape 5"/>
          <p:cNvSpPr/>
          <p:nvPr/>
        </p:nvSpPr>
        <p:spPr>
          <a:xfrm>
            <a:off x="758309" y="4037767"/>
            <a:ext cx="866537" cy="1299924"/>
          </a:xfrm>
          <a:prstGeom prst="roundRect">
            <a:avLst>
              <a:gd name="adj" fmla="val 360046"/>
            </a:avLst>
          </a:prstGeom>
          <a:solidFill>
            <a:srgbClr val="282C32"/>
          </a:solidFill>
          <a:ln/>
          <a:effectLst>
            <a:outerShdw blurRad="53340" dist="26670" dir="13500000" algn="bl" rotWithShape="0">
              <a:srgbClr val="FFFFFF">
                <a:alpha val="10000"/>
              </a:srgbClr>
            </a:outerShdw>
          </a:effectLst>
        </p:spPr>
        <p:txBody>
          <a:bodyPr/>
          <a:lstStyle/>
          <a:p>
            <a:endParaRPr lang="en-IN"/>
          </a:p>
        </p:txBody>
      </p:sp>
      <p:sp>
        <p:nvSpPr>
          <p:cNvPr id="8" name="Text 6"/>
          <p:cNvSpPr/>
          <p:nvPr/>
        </p:nvSpPr>
        <p:spPr>
          <a:xfrm>
            <a:off x="1029057" y="4484608"/>
            <a:ext cx="324922" cy="406241"/>
          </a:xfrm>
          <a:prstGeom prst="rect">
            <a:avLst/>
          </a:prstGeom>
          <a:noFill/>
          <a:ln/>
        </p:spPr>
        <p:txBody>
          <a:bodyPr wrap="none" lIns="0" tIns="0" rIns="0" bIns="0" rtlCol="0" anchor="t"/>
          <a:lstStyle/>
          <a:p>
            <a:pPr marL="0" indent="0" algn="l">
              <a:lnSpc>
                <a:spcPts val="2550"/>
              </a:lnSpc>
              <a:buNone/>
            </a:pPr>
            <a:r>
              <a:rPr lang="en-US" sz="2550" b="1" dirty="0">
                <a:solidFill>
                  <a:srgbClr val="EEEFF5"/>
                </a:solidFill>
                <a:latin typeface="Barlow Bold" pitchFamily="34" charset="0"/>
                <a:ea typeface="Barlow Bold" pitchFamily="34" charset="-122"/>
                <a:cs typeface="Barlow Bold" pitchFamily="34" charset="-120"/>
              </a:rPr>
              <a:t>2</a:t>
            </a:r>
            <a:endParaRPr lang="en-US" sz="2550" dirty="0"/>
          </a:p>
        </p:txBody>
      </p:sp>
      <p:sp>
        <p:nvSpPr>
          <p:cNvPr id="9" name="Text 7"/>
          <p:cNvSpPr/>
          <p:nvPr/>
        </p:nvSpPr>
        <p:spPr>
          <a:xfrm>
            <a:off x="1841421" y="4254341"/>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Rule Conflicts</a:t>
            </a:r>
            <a:endParaRPr lang="en-US" sz="2200" dirty="0"/>
          </a:p>
        </p:txBody>
      </p:sp>
      <p:sp>
        <p:nvSpPr>
          <p:cNvPr id="10" name="Text 8"/>
          <p:cNvSpPr/>
          <p:nvPr/>
        </p:nvSpPr>
        <p:spPr>
          <a:xfrm>
            <a:off x="1841421" y="4740473"/>
            <a:ext cx="12030670" cy="346710"/>
          </a:xfrm>
          <a:prstGeom prst="rect">
            <a:avLst/>
          </a:prstGeom>
          <a:noFill/>
          <a:ln/>
        </p:spPr>
        <p:txBody>
          <a:bodyPr wrap="non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Solution: Extensive testing and iterative refinement of the rule-based engine.</a:t>
            </a:r>
            <a:endParaRPr lang="en-US" sz="1700" dirty="0"/>
          </a:p>
        </p:txBody>
      </p:sp>
      <p:sp>
        <p:nvSpPr>
          <p:cNvPr id="11" name="Shape 9"/>
          <p:cNvSpPr/>
          <p:nvPr/>
        </p:nvSpPr>
        <p:spPr>
          <a:xfrm>
            <a:off x="758309" y="5500092"/>
            <a:ext cx="866537" cy="1299924"/>
          </a:xfrm>
          <a:prstGeom prst="roundRect">
            <a:avLst>
              <a:gd name="adj" fmla="val 360046"/>
            </a:avLst>
          </a:prstGeom>
          <a:solidFill>
            <a:srgbClr val="282C32"/>
          </a:solidFill>
          <a:ln/>
          <a:effectLst>
            <a:outerShdw blurRad="53340" dist="26670" dir="13500000" algn="bl" rotWithShape="0">
              <a:srgbClr val="FFFFFF">
                <a:alpha val="10000"/>
              </a:srgbClr>
            </a:outerShdw>
          </a:effectLst>
        </p:spPr>
        <p:txBody>
          <a:bodyPr/>
          <a:lstStyle/>
          <a:p>
            <a:endParaRPr lang="en-IN"/>
          </a:p>
        </p:txBody>
      </p:sp>
      <p:sp>
        <p:nvSpPr>
          <p:cNvPr id="12" name="Text 10"/>
          <p:cNvSpPr/>
          <p:nvPr/>
        </p:nvSpPr>
        <p:spPr>
          <a:xfrm>
            <a:off x="1029057" y="5946934"/>
            <a:ext cx="324922" cy="406241"/>
          </a:xfrm>
          <a:prstGeom prst="rect">
            <a:avLst/>
          </a:prstGeom>
          <a:noFill/>
          <a:ln/>
        </p:spPr>
        <p:txBody>
          <a:bodyPr wrap="none" lIns="0" tIns="0" rIns="0" bIns="0" rtlCol="0" anchor="t"/>
          <a:lstStyle/>
          <a:p>
            <a:pPr marL="0" indent="0" algn="l">
              <a:lnSpc>
                <a:spcPts val="2550"/>
              </a:lnSpc>
              <a:buNone/>
            </a:pPr>
            <a:r>
              <a:rPr lang="en-US" sz="2550" b="1" dirty="0">
                <a:solidFill>
                  <a:srgbClr val="EEEFF5"/>
                </a:solidFill>
                <a:latin typeface="Barlow Bold" pitchFamily="34" charset="0"/>
                <a:ea typeface="Barlow Bold" pitchFamily="34" charset="-122"/>
                <a:cs typeface="Barlow Bold" pitchFamily="34" charset="-120"/>
              </a:rPr>
              <a:t>3</a:t>
            </a:r>
            <a:endParaRPr lang="en-US" sz="2550" dirty="0"/>
          </a:p>
        </p:txBody>
      </p:sp>
      <p:sp>
        <p:nvSpPr>
          <p:cNvPr id="13" name="Text 11"/>
          <p:cNvSpPr/>
          <p:nvPr/>
        </p:nvSpPr>
        <p:spPr>
          <a:xfrm>
            <a:off x="1841421" y="5716667"/>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Colab Performance</a:t>
            </a:r>
            <a:endParaRPr lang="en-US" sz="2200" dirty="0"/>
          </a:p>
        </p:txBody>
      </p:sp>
      <p:sp>
        <p:nvSpPr>
          <p:cNvPr id="14" name="Text 12"/>
          <p:cNvSpPr/>
          <p:nvPr/>
        </p:nvSpPr>
        <p:spPr>
          <a:xfrm>
            <a:off x="1841421" y="6202799"/>
            <a:ext cx="12030670" cy="346710"/>
          </a:xfrm>
          <a:prstGeom prst="rect">
            <a:avLst/>
          </a:prstGeom>
          <a:noFill/>
          <a:ln/>
        </p:spPr>
        <p:txBody>
          <a:bodyPr wrap="non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Solution: Modularized codebase to optimize resource utilization and reduce slowdowns.</a:t>
            </a:r>
            <a:endParaRPr lang="en-US" sz="1700" dirty="0"/>
          </a:p>
        </p:txBody>
      </p:sp>
      <p:sp>
        <p:nvSpPr>
          <p:cNvPr id="15" name="Rectangle 14">
            <a:extLst>
              <a:ext uri="{FF2B5EF4-FFF2-40B4-BE49-F238E27FC236}">
                <a16:creationId xmlns:a16="http://schemas.microsoft.com/office/drawing/2014/main" id="{5E683BFB-01D8-3334-572C-0F8433DD2A21}"/>
              </a:ext>
            </a:extLst>
          </p:cNvPr>
          <p:cNvSpPr/>
          <p:nvPr/>
        </p:nvSpPr>
        <p:spPr>
          <a:xfrm>
            <a:off x="12598400" y="7755467"/>
            <a:ext cx="1919111" cy="383822"/>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2067639"/>
            <a:ext cx="5701546" cy="712708"/>
          </a:xfrm>
          <a:prstGeom prst="rect">
            <a:avLst/>
          </a:prstGeom>
          <a:noFill/>
          <a:ln/>
        </p:spPr>
        <p:txBody>
          <a:bodyPr wrap="none" lIns="0" tIns="0" rIns="0" bIns="0" rtlCol="0" anchor="t"/>
          <a:lstStyle/>
          <a:p>
            <a:pPr marL="0" indent="0" algn="l">
              <a:lnSpc>
                <a:spcPts val="5600"/>
              </a:lnSpc>
              <a:buNone/>
            </a:pPr>
            <a:r>
              <a:rPr lang="en-US" sz="4450" b="1" dirty="0">
                <a:solidFill>
                  <a:srgbClr val="9998FF"/>
                </a:solidFill>
                <a:latin typeface="Barlow Bold" pitchFamily="34" charset="0"/>
                <a:ea typeface="Barlow Bold" pitchFamily="34" charset="-122"/>
                <a:cs typeface="Barlow Bold" pitchFamily="34" charset="-120"/>
              </a:rPr>
              <a:t>Project Overview</a:t>
            </a:r>
            <a:endParaRPr lang="en-US" sz="4450" dirty="0"/>
          </a:p>
        </p:txBody>
      </p:sp>
      <p:sp>
        <p:nvSpPr>
          <p:cNvPr id="3" name="Text 1"/>
          <p:cNvSpPr/>
          <p:nvPr/>
        </p:nvSpPr>
        <p:spPr>
          <a:xfrm>
            <a:off x="758309" y="3213616"/>
            <a:ext cx="13113782" cy="104013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NutriAI is an intelligent assistant engineered to empower users in achieving their daily health objectives. It provides real-time, personalized dietary and activity recommendations based on individual needs and progress, fostering a holistic approach to well-being.</a:t>
            </a:r>
            <a:endParaRPr lang="en-US" sz="1700" dirty="0"/>
          </a:p>
        </p:txBody>
      </p:sp>
      <p:pic>
        <p:nvPicPr>
          <p:cNvPr id="4" name="Image 0" descr="preencoded.png"/>
          <p:cNvPicPr>
            <a:picLocks noChangeAspect="1"/>
          </p:cNvPicPr>
          <p:nvPr/>
        </p:nvPicPr>
        <p:blipFill>
          <a:blip r:embed="rId3"/>
          <a:stretch>
            <a:fillRect/>
          </a:stretch>
        </p:blipFill>
        <p:spPr>
          <a:xfrm>
            <a:off x="758309" y="4497467"/>
            <a:ext cx="541615" cy="541615"/>
          </a:xfrm>
          <a:prstGeom prst="rect">
            <a:avLst/>
          </a:prstGeom>
        </p:spPr>
      </p:pic>
      <p:sp>
        <p:nvSpPr>
          <p:cNvPr id="5" name="Text 2"/>
          <p:cNvSpPr/>
          <p:nvPr/>
        </p:nvSpPr>
        <p:spPr>
          <a:xfrm>
            <a:off x="1570673" y="4626054"/>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Personalized Nutrition</a:t>
            </a:r>
            <a:endParaRPr lang="en-US" sz="2200" dirty="0"/>
          </a:p>
        </p:txBody>
      </p:sp>
      <p:sp>
        <p:nvSpPr>
          <p:cNvPr id="6" name="Text 3"/>
          <p:cNvSpPr/>
          <p:nvPr/>
        </p:nvSpPr>
        <p:spPr>
          <a:xfrm>
            <a:off x="1570673" y="5112187"/>
            <a:ext cx="3378398"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Tailored meal plans and dietary advice.</a:t>
            </a:r>
            <a:endParaRPr lang="en-US" sz="1700" dirty="0"/>
          </a:p>
        </p:txBody>
      </p:sp>
      <p:pic>
        <p:nvPicPr>
          <p:cNvPr id="7" name="Image 1" descr="preencoded.png"/>
          <p:cNvPicPr>
            <a:picLocks noChangeAspect="1"/>
          </p:cNvPicPr>
          <p:nvPr/>
        </p:nvPicPr>
        <p:blipFill>
          <a:blip r:embed="rId4"/>
          <a:stretch>
            <a:fillRect/>
          </a:stretch>
        </p:blipFill>
        <p:spPr>
          <a:xfrm>
            <a:off x="5219819" y="4497467"/>
            <a:ext cx="541615" cy="541615"/>
          </a:xfrm>
          <a:prstGeom prst="rect">
            <a:avLst/>
          </a:prstGeom>
        </p:spPr>
      </p:pic>
      <p:sp>
        <p:nvSpPr>
          <p:cNvPr id="8" name="Text 4"/>
          <p:cNvSpPr/>
          <p:nvPr/>
        </p:nvSpPr>
        <p:spPr>
          <a:xfrm>
            <a:off x="6032183" y="4626054"/>
            <a:ext cx="3378398" cy="712470"/>
          </a:xfrm>
          <a:prstGeom prst="rect">
            <a:avLst/>
          </a:prstGeom>
          <a:noFill/>
          <a:ln/>
        </p:spPr>
        <p:txBody>
          <a:bodyPr wrap="squar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Activity Recommendations</a:t>
            </a:r>
            <a:endParaRPr lang="en-US" sz="2200" dirty="0"/>
          </a:p>
        </p:txBody>
      </p:sp>
      <p:sp>
        <p:nvSpPr>
          <p:cNvPr id="9" name="Text 5"/>
          <p:cNvSpPr/>
          <p:nvPr/>
        </p:nvSpPr>
        <p:spPr>
          <a:xfrm>
            <a:off x="6032183" y="5468422"/>
            <a:ext cx="3378398"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Customized exercise routines and fitness goals.</a:t>
            </a:r>
            <a:endParaRPr lang="en-US" sz="1700" dirty="0"/>
          </a:p>
        </p:txBody>
      </p:sp>
      <p:pic>
        <p:nvPicPr>
          <p:cNvPr id="10" name="Image 2" descr="preencoded.png"/>
          <p:cNvPicPr>
            <a:picLocks noChangeAspect="1"/>
          </p:cNvPicPr>
          <p:nvPr/>
        </p:nvPicPr>
        <p:blipFill>
          <a:blip r:embed="rId5"/>
          <a:stretch>
            <a:fillRect/>
          </a:stretch>
        </p:blipFill>
        <p:spPr>
          <a:xfrm>
            <a:off x="9681329" y="4497467"/>
            <a:ext cx="541615" cy="541615"/>
          </a:xfrm>
          <a:prstGeom prst="rect">
            <a:avLst/>
          </a:prstGeom>
        </p:spPr>
      </p:pic>
      <p:sp>
        <p:nvSpPr>
          <p:cNvPr id="11" name="Text 6"/>
          <p:cNvSpPr/>
          <p:nvPr/>
        </p:nvSpPr>
        <p:spPr>
          <a:xfrm>
            <a:off x="10493693" y="4626054"/>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Intelligent Assistance</a:t>
            </a:r>
            <a:endParaRPr lang="en-US" sz="2200" dirty="0"/>
          </a:p>
        </p:txBody>
      </p:sp>
      <p:sp>
        <p:nvSpPr>
          <p:cNvPr id="12" name="Text 7"/>
          <p:cNvSpPr/>
          <p:nvPr/>
        </p:nvSpPr>
        <p:spPr>
          <a:xfrm>
            <a:off x="10493693" y="5112187"/>
            <a:ext cx="3378398"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AI-driven insights for optimal health.</a:t>
            </a:r>
            <a:endParaRPr lang="en-US" sz="1700" dirty="0"/>
          </a:p>
        </p:txBody>
      </p:sp>
      <p:sp>
        <p:nvSpPr>
          <p:cNvPr id="13" name="Rectangle 12">
            <a:extLst>
              <a:ext uri="{FF2B5EF4-FFF2-40B4-BE49-F238E27FC236}">
                <a16:creationId xmlns:a16="http://schemas.microsoft.com/office/drawing/2014/main" id="{CD0A517C-419C-3420-1156-1A76D0AB036D}"/>
              </a:ext>
            </a:extLst>
          </p:cNvPr>
          <p:cNvSpPr/>
          <p:nvPr/>
        </p:nvSpPr>
        <p:spPr>
          <a:xfrm>
            <a:off x="12598400" y="7755467"/>
            <a:ext cx="1919111" cy="383822"/>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58309" y="1951434"/>
            <a:ext cx="8606433" cy="712708"/>
          </a:xfrm>
          <a:prstGeom prst="rect">
            <a:avLst/>
          </a:prstGeom>
          <a:noFill/>
          <a:ln/>
        </p:spPr>
        <p:txBody>
          <a:bodyPr wrap="none" lIns="0" tIns="0" rIns="0" bIns="0" rtlCol="0" anchor="t"/>
          <a:lstStyle/>
          <a:p>
            <a:pPr marL="0" indent="0" algn="l">
              <a:lnSpc>
                <a:spcPts val="5600"/>
              </a:lnSpc>
              <a:buNone/>
            </a:pPr>
            <a:r>
              <a:rPr lang="en-US" sz="4450" b="1" dirty="0">
                <a:solidFill>
                  <a:srgbClr val="9998FF"/>
                </a:solidFill>
                <a:latin typeface="Barlow Bold" pitchFamily="34" charset="0"/>
                <a:ea typeface="Barlow Bold" pitchFamily="34" charset="-122"/>
                <a:cs typeface="Barlow Bold" pitchFamily="34" charset="-120"/>
              </a:rPr>
              <a:t>Next Steps: Milestone III &amp; Beyond</a:t>
            </a:r>
            <a:endParaRPr lang="en-US" sz="4450" dirty="0"/>
          </a:p>
        </p:txBody>
      </p:sp>
      <p:sp>
        <p:nvSpPr>
          <p:cNvPr id="3" name="Text 1"/>
          <p:cNvSpPr/>
          <p:nvPr/>
        </p:nvSpPr>
        <p:spPr>
          <a:xfrm>
            <a:off x="758309" y="3097411"/>
            <a:ext cx="13113782" cy="346710"/>
          </a:xfrm>
          <a:prstGeom prst="rect">
            <a:avLst/>
          </a:prstGeom>
          <a:noFill/>
          <a:ln/>
        </p:spPr>
        <p:txBody>
          <a:bodyPr wrap="none" lIns="0" tIns="0" rIns="0" bIns="0" rtlCol="0" anchor="t"/>
          <a:lstStyle/>
          <a:p>
            <a:pPr marL="342900" indent="-342900" algn="l">
              <a:lnSpc>
                <a:spcPts val="2700"/>
              </a:lnSpc>
              <a:buSzPct val="100000"/>
              <a:buChar char="•"/>
            </a:pPr>
            <a:r>
              <a:rPr lang="en-US" sz="1700" b="1" dirty="0">
                <a:solidFill>
                  <a:srgbClr val="EEEFF5"/>
                </a:solidFill>
                <a:latin typeface="Montserrat" pitchFamily="34" charset="0"/>
                <a:ea typeface="Montserrat" pitchFamily="34" charset="-122"/>
                <a:cs typeface="Montserrat" pitchFamily="34" charset="-120"/>
              </a:rPr>
              <a:t>Streamlit UI:</a:t>
            </a:r>
            <a:r>
              <a:rPr lang="en-US" sz="1700" dirty="0">
                <a:solidFill>
                  <a:srgbClr val="EEEFF5"/>
                </a:solidFill>
                <a:latin typeface="Montserrat" pitchFamily="34" charset="0"/>
                <a:ea typeface="Montserrat" pitchFamily="34" charset="-122"/>
                <a:cs typeface="Montserrat" pitchFamily="34" charset="-120"/>
              </a:rPr>
              <a:t> Develop an intuitive user interface for seamless interaction.</a:t>
            </a:r>
            <a:endParaRPr lang="en-US" sz="1700" dirty="0"/>
          </a:p>
        </p:txBody>
      </p:sp>
      <p:sp>
        <p:nvSpPr>
          <p:cNvPr id="4" name="Text 2"/>
          <p:cNvSpPr/>
          <p:nvPr/>
        </p:nvSpPr>
        <p:spPr>
          <a:xfrm>
            <a:off x="758309" y="3519845"/>
            <a:ext cx="13113782" cy="346710"/>
          </a:xfrm>
          <a:prstGeom prst="rect">
            <a:avLst/>
          </a:prstGeom>
          <a:noFill/>
          <a:ln/>
        </p:spPr>
        <p:txBody>
          <a:bodyPr wrap="none" lIns="0" tIns="0" rIns="0" bIns="0" rtlCol="0" anchor="t"/>
          <a:lstStyle/>
          <a:p>
            <a:pPr marL="342900" indent="-342900" algn="l">
              <a:lnSpc>
                <a:spcPts val="2700"/>
              </a:lnSpc>
              <a:buSzPct val="100000"/>
              <a:buChar char="•"/>
            </a:pPr>
            <a:r>
              <a:rPr lang="en-US" sz="1700" b="1" dirty="0">
                <a:solidFill>
                  <a:srgbClr val="EEEFF5"/>
                </a:solidFill>
                <a:latin typeface="Montserrat" pitchFamily="34" charset="0"/>
                <a:ea typeface="Montserrat" pitchFamily="34" charset="-122"/>
                <a:cs typeface="Montserrat" pitchFamily="34" charset="-120"/>
              </a:rPr>
              <a:t>Adaptive Rule Engine:</a:t>
            </a:r>
            <a:r>
              <a:rPr lang="en-US" sz="1700" dirty="0">
                <a:solidFill>
                  <a:srgbClr val="EEEFF5"/>
                </a:solidFill>
                <a:latin typeface="Montserrat" pitchFamily="34" charset="0"/>
                <a:ea typeface="Montserrat" pitchFamily="34" charset="-122"/>
                <a:cs typeface="Montserrat" pitchFamily="34" charset="-120"/>
              </a:rPr>
              <a:t> Enhance rules for dynamic, context-aware recommendations.</a:t>
            </a:r>
            <a:endParaRPr lang="en-US" sz="1700" dirty="0"/>
          </a:p>
        </p:txBody>
      </p:sp>
      <p:sp>
        <p:nvSpPr>
          <p:cNvPr id="5" name="Text 3"/>
          <p:cNvSpPr/>
          <p:nvPr/>
        </p:nvSpPr>
        <p:spPr>
          <a:xfrm>
            <a:off x="758309" y="3942278"/>
            <a:ext cx="13113782" cy="346710"/>
          </a:xfrm>
          <a:prstGeom prst="rect">
            <a:avLst/>
          </a:prstGeom>
          <a:noFill/>
          <a:ln/>
        </p:spPr>
        <p:txBody>
          <a:bodyPr wrap="none" lIns="0" tIns="0" rIns="0" bIns="0" rtlCol="0" anchor="t"/>
          <a:lstStyle/>
          <a:p>
            <a:pPr marL="342900" indent="-342900" algn="l">
              <a:lnSpc>
                <a:spcPts val="2700"/>
              </a:lnSpc>
              <a:buSzPct val="100000"/>
              <a:buChar char="•"/>
            </a:pPr>
            <a:r>
              <a:rPr lang="en-US" sz="1700" b="1" dirty="0">
                <a:solidFill>
                  <a:srgbClr val="EEEFF5"/>
                </a:solidFill>
                <a:latin typeface="Montserrat" pitchFamily="34" charset="0"/>
                <a:ea typeface="Montserrat" pitchFamily="34" charset="-122"/>
                <a:cs typeface="Montserrat" pitchFamily="34" charset="-120"/>
              </a:rPr>
              <a:t>User Feedback:</a:t>
            </a:r>
            <a:r>
              <a:rPr lang="en-US" sz="1700" dirty="0">
                <a:solidFill>
                  <a:srgbClr val="EEEFF5"/>
                </a:solidFill>
                <a:latin typeface="Montserrat" pitchFamily="34" charset="0"/>
                <a:ea typeface="Montserrat" pitchFamily="34" charset="-122"/>
                <a:cs typeface="Montserrat" pitchFamily="34" charset="-120"/>
              </a:rPr>
              <a:t> Implement mechanisms for collecting and integrating user insights.</a:t>
            </a:r>
            <a:endParaRPr lang="en-US" sz="1700" dirty="0"/>
          </a:p>
        </p:txBody>
      </p:sp>
      <p:sp>
        <p:nvSpPr>
          <p:cNvPr id="6" name="Text 4"/>
          <p:cNvSpPr/>
          <p:nvPr/>
        </p:nvSpPr>
        <p:spPr>
          <a:xfrm>
            <a:off x="758309" y="4364712"/>
            <a:ext cx="13113782" cy="346710"/>
          </a:xfrm>
          <a:prstGeom prst="rect">
            <a:avLst/>
          </a:prstGeom>
          <a:noFill/>
          <a:ln/>
        </p:spPr>
        <p:txBody>
          <a:bodyPr wrap="none" lIns="0" tIns="0" rIns="0" bIns="0" rtlCol="0" anchor="t"/>
          <a:lstStyle/>
          <a:p>
            <a:pPr marL="342900" indent="-342900" algn="l">
              <a:lnSpc>
                <a:spcPts val="2700"/>
              </a:lnSpc>
              <a:buSzPct val="100000"/>
              <a:buChar char="•"/>
            </a:pPr>
            <a:r>
              <a:rPr lang="en-US" sz="1700" b="1" dirty="0">
                <a:solidFill>
                  <a:srgbClr val="EEEFF5"/>
                </a:solidFill>
                <a:latin typeface="Montserrat" pitchFamily="34" charset="0"/>
                <a:ea typeface="Montserrat" pitchFamily="34" charset="-122"/>
                <a:cs typeface="Montserrat" pitchFamily="34" charset="-120"/>
              </a:rPr>
              <a:t>Final Demo:</a:t>
            </a:r>
            <a:r>
              <a:rPr lang="en-US" sz="1700" dirty="0">
                <a:solidFill>
                  <a:srgbClr val="EEEFF5"/>
                </a:solidFill>
                <a:latin typeface="Montserrat" pitchFamily="34" charset="0"/>
                <a:ea typeface="Montserrat" pitchFamily="34" charset="-122"/>
                <a:cs typeface="Montserrat" pitchFamily="34" charset="-120"/>
              </a:rPr>
              <a:t> Showcase the complete NutriAI system with a polished presentation.</a:t>
            </a:r>
            <a:endParaRPr lang="en-US" sz="1700" dirty="0"/>
          </a:p>
        </p:txBody>
      </p:sp>
      <p:sp>
        <p:nvSpPr>
          <p:cNvPr id="7" name="Text 5"/>
          <p:cNvSpPr/>
          <p:nvPr/>
        </p:nvSpPr>
        <p:spPr>
          <a:xfrm>
            <a:off x="758309" y="5036344"/>
            <a:ext cx="4561284" cy="570071"/>
          </a:xfrm>
          <a:prstGeom prst="rect">
            <a:avLst/>
          </a:prstGeom>
          <a:noFill/>
          <a:ln/>
        </p:spPr>
        <p:txBody>
          <a:bodyPr wrap="none" lIns="0" tIns="0" rIns="0" bIns="0" rtlCol="0" anchor="t"/>
          <a:lstStyle/>
          <a:p>
            <a:pPr marL="0" indent="0" algn="l">
              <a:lnSpc>
                <a:spcPts val="4450"/>
              </a:lnSpc>
              <a:buNone/>
            </a:pPr>
            <a:r>
              <a:rPr lang="en-US" sz="3550" b="1" dirty="0">
                <a:solidFill>
                  <a:srgbClr val="9998FF"/>
                </a:solidFill>
                <a:latin typeface="Barlow Bold" pitchFamily="34" charset="0"/>
                <a:ea typeface="Barlow Bold" pitchFamily="34" charset="-122"/>
                <a:cs typeface="Barlow Bold" pitchFamily="34" charset="-120"/>
              </a:rPr>
              <a:t>Thank You!</a:t>
            </a:r>
            <a:endParaRPr lang="en-US" sz="3550" dirty="0"/>
          </a:p>
        </p:txBody>
      </p:sp>
      <p:sp>
        <p:nvSpPr>
          <p:cNvPr id="8" name="Text 6"/>
          <p:cNvSpPr/>
          <p:nvPr/>
        </p:nvSpPr>
        <p:spPr>
          <a:xfrm>
            <a:off x="758309" y="5931337"/>
            <a:ext cx="13113782" cy="346710"/>
          </a:xfrm>
          <a:prstGeom prst="rect">
            <a:avLst/>
          </a:prstGeom>
          <a:noFill/>
          <a:ln/>
        </p:spPr>
        <p:txBody>
          <a:bodyPr wrap="non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Team – NutriAI Project. We look forward to your questions!</a:t>
            </a:r>
            <a:endParaRPr lang="en-US" sz="1700" dirty="0"/>
          </a:p>
        </p:txBody>
      </p:sp>
      <p:sp>
        <p:nvSpPr>
          <p:cNvPr id="9" name="Rectangle 8">
            <a:extLst>
              <a:ext uri="{FF2B5EF4-FFF2-40B4-BE49-F238E27FC236}">
                <a16:creationId xmlns:a16="http://schemas.microsoft.com/office/drawing/2014/main" id="{B3A1D989-8772-3B40-C612-B3FF05341926}"/>
              </a:ext>
            </a:extLst>
          </p:cNvPr>
          <p:cNvSpPr/>
          <p:nvPr/>
        </p:nvSpPr>
        <p:spPr>
          <a:xfrm>
            <a:off x="12598400" y="7755467"/>
            <a:ext cx="1919111" cy="383822"/>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DEAC9-E603-B529-CB18-D8B3959BB69D}"/>
            </a:ext>
          </a:extLst>
        </p:cNvPr>
        <p:cNvGrpSpPr/>
        <p:nvPr/>
      </p:nvGrpSpPr>
      <p:grpSpPr>
        <a:xfrm>
          <a:off x="0" y="0"/>
          <a:ext cx="0" cy="0"/>
          <a:chOff x="0" y="0"/>
          <a:chExt cx="0" cy="0"/>
        </a:xfrm>
      </p:grpSpPr>
      <p:sp>
        <p:nvSpPr>
          <p:cNvPr id="7" name="Text 5">
            <a:extLst>
              <a:ext uri="{FF2B5EF4-FFF2-40B4-BE49-F238E27FC236}">
                <a16:creationId xmlns:a16="http://schemas.microsoft.com/office/drawing/2014/main" id="{1DCE1964-B23B-1614-F248-C96908F67146}"/>
              </a:ext>
            </a:extLst>
          </p:cNvPr>
          <p:cNvSpPr/>
          <p:nvPr/>
        </p:nvSpPr>
        <p:spPr>
          <a:xfrm>
            <a:off x="4960658" y="3457536"/>
            <a:ext cx="4922644" cy="2647156"/>
          </a:xfrm>
          <a:prstGeom prst="rect">
            <a:avLst/>
          </a:prstGeom>
          <a:noFill/>
          <a:ln/>
        </p:spPr>
        <p:txBody>
          <a:bodyPr wrap="none" lIns="0" tIns="0" rIns="0" bIns="0" rtlCol="0" anchor="t"/>
          <a:lstStyle/>
          <a:p>
            <a:pPr marL="0" indent="0" algn="ctr">
              <a:lnSpc>
                <a:spcPts val="4450"/>
              </a:lnSpc>
              <a:buNone/>
            </a:pPr>
            <a:r>
              <a:rPr lang="en-US" sz="13800" b="1" dirty="0">
                <a:solidFill>
                  <a:srgbClr val="9998FF"/>
                </a:solidFill>
                <a:latin typeface="Barlow Bold" pitchFamily="34" charset="0"/>
                <a:ea typeface="Barlow Bold" pitchFamily="34" charset="-122"/>
                <a:cs typeface="Barlow Bold" pitchFamily="34" charset="-120"/>
              </a:rPr>
              <a:t>Thank You!</a:t>
            </a:r>
            <a:endParaRPr lang="en-US" sz="13800" dirty="0"/>
          </a:p>
        </p:txBody>
      </p:sp>
      <p:sp>
        <p:nvSpPr>
          <p:cNvPr id="8" name="Text 6">
            <a:extLst>
              <a:ext uri="{FF2B5EF4-FFF2-40B4-BE49-F238E27FC236}">
                <a16:creationId xmlns:a16="http://schemas.microsoft.com/office/drawing/2014/main" id="{D6BEC78C-2DDA-BB8F-D72F-018D02D5078B}"/>
              </a:ext>
            </a:extLst>
          </p:cNvPr>
          <p:cNvSpPr/>
          <p:nvPr/>
        </p:nvSpPr>
        <p:spPr>
          <a:xfrm>
            <a:off x="758309" y="5931337"/>
            <a:ext cx="13113782" cy="346710"/>
          </a:xfrm>
          <a:prstGeom prst="rect">
            <a:avLst/>
          </a:prstGeom>
          <a:noFill/>
          <a:ln/>
        </p:spPr>
        <p:txBody>
          <a:bodyPr wrap="none" lIns="0" tIns="0" rIns="0" bIns="0" rtlCol="0" anchor="t"/>
          <a:lstStyle/>
          <a:p>
            <a:pPr marL="0" indent="0" algn="l">
              <a:lnSpc>
                <a:spcPts val="2700"/>
              </a:lnSpc>
              <a:buNone/>
            </a:pPr>
            <a:r>
              <a:rPr lang="en-US" sz="3600" dirty="0">
                <a:solidFill>
                  <a:srgbClr val="EEEFF5"/>
                </a:solidFill>
                <a:latin typeface="Montserrat" pitchFamily="34" charset="0"/>
                <a:ea typeface="Montserrat" pitchFamily="34" charset="-122"/>
                <a:cs typeface="Montserrat" pitchFamily="34" charset="-120"/>
              </a:rPr>
              <a:t>Team – NutriAI Project. We look forward to your questions!</a:t>
            </a:r>
            <a:endParaRPr lang="en-US" sz="3600" dirty="0"/>
          </a:p>
        </p:txBody>
      </p:sp>
      <p:sp>
        <p:nvSpPr>
          <p:cNvPr id="9" name="Rectangle 8">
            <a:extLst>
              <a:ext uri="{FF2B5EF4-FFF2-40B4-BE49-F238E27FC236}">
                <a16:creationId xmlns:a16="http://schemas.microsoft.com/office/drawing/2014/main" id="{3001DD79-170B-D411-D1AA-35DB3FDA0D58}"/>
              </a:ext>
            </a:extLst>
          </p:cNvPr>
          <p:cNvSpPr/>
          <p:nvPr/>
        </p:nvSpPr>
        <p:spPr>
          <a:xfrm>
            <a:off x="12598400" y="7755467"/>
            <a:ext cx="1919111" cy="383822"/>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71074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8309" y="1140381"/>
            <a:ext cx="5701546" cy="712708"/>
          </a:xfrm>
          <a:prstGeom prst="rect">
            <a:avLst/>
          </a:prstGeom>
          <a:noFill/>
          <a:ln/>
        </p:spPr>
        <p:txBody>
          <a:bodyPr wrap="none" lIns="0" tIns="0" rIns="0" bIns="0" rtlCol="0" anchor="t"/>
          <a:lstStyle/>
          <a:p>
            <a:pPr marL="0" indent="0" algn="l">
              <a:lnSpc>
                <a:spcPts val="5600"/>
              </a:lnSpc>
              <a:buNone/>
            </a:pPr>
            <a:r>
              <a:rPr lang="en-US" sz="4450" b="1" dirty="0">
                <a:solidFill>
                  <a:srgbClr val="9998FF"/>
                </a:solidFill>
                <a:latin typeface="Barlow Bold" pitchFamily="34" charset="0"/>
                <a:ea typeface="Barlow Bold" pitchFamily="34" charset="-122"/>
                <a:cs typeface="Barlow Bold" pitchFamily="34" charset="-120"/>
              </a:rPr>
              <a:t>Core Objectives</a:t>
            </a:r>
            <a:endParaRPr lang="en-US" sz="4450" dirty="0"/>
          </a:p>
        </p:txBody>
      </p:sp>
      <p:sp>
        <p:nvSpPr>
          <p:cNvPr id="3" name="Shape 1"/>
          <p:cNvSpPr/>
          <p:nvPr/>
        </p:nvSpPr>
        <p:spPr>
          <a:xfrm>
            <a:off x="758309" y="2611279"/>
            <a:ext cx="6448544" cy="1968222"/>
          </a:xfrm>
          <a:prstGeom prst="roundRect">
            <a:avLst>
              <a:gd name="adj" fmla="val 7433"/>
            </a:avLst>
          </a:prstGeom>
          <a:noFill/>
          <a:ln/>
          <a:effectLst>
            <a:outerShdw blurRad="53340" dist="26670" dir="13500000" algn="bl" rotWithShape="0">
              <a:srgbClr val="FFFFFF">
                <a:alpha val="10000"/>
              </a:srgbClr>
            </a:outerShdw>
          </a:effectLst>
        </p:spPr>
        <p:txBody>
          <a:bodyPr/>
          <a:lstStyle/>
          <a:p>
            <a:endParaRPr lang="en-IN"/>
          </a:p>
        </p:txBody>
      </p:sp>
      <p:pic>
        <p:nvPicPr>
          <p:cNvPr id="4" name="Image 0" descr="preencoded.png"/>
          <p:cNvPicPr>
            <a:picLocks noChangeAspect="1"/>
          </p:cNvPicPr>
          <p:nvPr/>
        </p:nvPicPr>
        <p:blipFill>
          <a:blip r:embed="rId3"/>
          <a:stretch>
            <a:fillRect/>
          </a:stretch>
        </p:blipFill>
        <p:spPr>
          <a:xfrm>
            <a:off x="758309" y="2580799"/>
            <a:ext cx="6448544" cy="121920"/>
          </a:xfrm>
          <a:prstGeom prst="rect">
            <a:avLst/>
          </a:prstGeom>
        </p:spPr>
      </p:pic>
      <p:pic>
        <p:nvPicPr>
          <p:cNvPr id="5" name="Image 1" descr="preencoded.png"/>
          <p:cNvPicPr>
            <a:picLocks noChangeAspect="1"/>
          </p:cNvPicPr>
          <p:nvPr/>
        </p:nvPicPr>
        <p:blipFill>
          <a:blip r:embed="rId4"/>
          <a:stretch>
            <a:fillRect/>
          </a:stretch>
        </p:blipFill>
        <p:spPr>
          <a:xfrm>
            <a:off x="3657540" y="2286357"/>
            <a:ext cx="649962" cy="649962"/>
          </a:xfrm>
          <a:prstGeom prst="rect">
            <a:avLst/>
          </a:prstGeom>
        </p:spPr>
      </p:pic>
      <p:sp>
        <p:nvSpPr>
          <p:cNvPr id="6" name="Text 2"/>
          <p:cNvSpPr/>
          <p:nvPr/>
        </p:nvSpPr>
        <p:spPr>
          <a:xfrm>
            <a:off x="3852565" y="2448878"/>
            <a:ext cx="259913" cy="324922"/>
          </a:xfrm>
          <a:prstGeom prst="rect">
            <a:avLst/>
          </a:prstGeom>
          <a:noFill/>
          <a:ln/>
        </p:spPr>
        <p:txBody>
          <a:bodyPr wrap="none" lIns="0" tIns="0" rIns="0" bIns="0" rtlCol="0" anchor="t"/>
          <a:lstStyle/>
          <a:p>
            <a:pPr marL="0" indent="0" algn="l">
              <a:lnSpc>
                <a:spcPts val="3250"/>
              </a:lnSpc>
              <a:buNone/>
            </a:pPr>
            <a:r>
              <a:rPr lang="en-US" sz="2000" b="1" dirty="0">
                <a:solidFill>
                  <a:srgbClr val="000000"/>
                </a:solidFill>
                <a:latin typeface="Barlow Bold" pitchFamily="34" charset="0"/>
                <a:ea typeface="Barlow Bold" pitchFamily="34" charset="-122"/>
                <a:cs typeface="Barlow Bold" pitchFamily="34" charset="-120"/>
              </a:rPr>
              <a:t>1</a:t>
            </a:r>
            <a:endParaRPr lang="en-US" sz="2000" dirty="0"/>
          </a:p>
        </p:txBody>
      </p:sp>
      <p:sp>
        <p:nvSpPr>
          <p:cNvPr id="7" name="Text 3"/>
          <p:cNvSpPr/>
          <p:nvPr/>
        </p:nvSpPr>
        <p:spPr>
          <a:xfrm>
            <a:off x="1005364" y="3152894"/>
            <a:ext cx="3029426"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Predict Goal Attainment</a:t>
            </a:r>
            <a:endParaRPr lang="en-US" sz="2200" dirty="0"/>
          </a:p>
        </p:txBody>
      </p:sp>
      <p:sp>
        <p:nvSpPr>
          <p:cNvPr id="8" name="Text 4"/>
          <p:cNvSpPr/>
          <p:nvPr/>
        </p:nvSpPr>
        <p:spPr>
          <a:xfrm>
            <a:off x="1005364" y="3639026"/>
            <a:ext cx="5954435"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Accurately predict if users will meet their daily nutritional and activity goals based on logged data.</a:t>
            </a:r>
            <a:endParaRPr lang="en-US" sz="1700" dirty="0"/>
          </a:p>
        </p:txBody>
      </p:sp>
      <p:sp>
        <p:nvSpPr>
          <p:cNvPr id="9" name="Shape 5"/>
          <p:cNvSpPr/>
          <p:nvPr/>
        </p:nvSpPr>
        <p:spPr>
          <a:xfrm>
            <a:off x="7423428" y="2611279"/>
            <a:ext cx="6448663" cy="1968222"/>
          </a:xfrm>
          <a:prstGeom prst="roundRect">
            <a:avLst>
              <a:gd name="adj" fmla="val 7433"/>
            </a:avLst>
          </a:prstGeom>
          <a:noFill/>
          <a:ln/>
          <a:effectLst>
            <a:outerShdw blurRad="53340" dist="26670" dir="13500000" algn="bl" rotWithShape="0">
              <a:srgbClr val="FFFFFF">
                <a:alpha val="10000"/>
              </a:srgbClr>
            </a:outerShdw>
          </a:effectLst>
        </p:spPr>
        <p:txBody>
          <a:bodyPr/>
          <a:lstStyle/>
          <a:p>
            <a:endParaRPr lang="en-IN"/>
          </a:p>
        </p:txBody>
      </p:sp>
      <p:pic>
        <p:nvPicPr>
          <p:cNvPr id="10" name="Image 2" descr="preencoded.png"/>
          <p:cNvPicPr>
            <a:picLocks noChangeAspect="1"/>
          </p:cNvPicPr>
          <p:nvPr/>
        </p:nvPicPr>
        <p:blipFill>
          <a:blip r:embed="rId3"/>
          <a:stretch>
            <a:fillRect/>
          </a:stretch>
        </p:blipFill>
        <p:spPr>
          <a:xfrm>
            <a:off x="7423428" y="2580799"/>
            <a:ext cx="6448663" cy="121920"/>
          </a:xfrm>
          <a:prstGeom prst="rect">
            <a:avLst/>
          </a:prstGeom>
        </p:spPr>
      </p:pic>
      <p:pic>
        <p:nvPicPr>
          <p:cNvPr id="11" name="Image 3" descr="preencoded.png"/>
          <p:cNvPicPr>
            <a:picLocks noChangeAspect="1"/>
          </p:cNvPicPr>
          <p:nvPr/>
        </p:nvPicPr>
        <p:blipFill>
          <a:blip r:embed="rId4"/>
          <a:stretch>
            <a:fillRect/>
          </a:stretch>
        </p:blipFill>
        <p:spPr>
          <a:xfrm>
            <a:off x="10322778" y="2286357"/>
            <a:ext cx="649962" cy="649962"/>
          </a:xfrm>
          <a:prstGeom prst="rect">
            <a:avLst/>
          </a:prstGeom>
        </p:spPr>
      </p:pic>
      <p:sp>
        <p:nvSpPr>
          <p:cNvPr id="12" name="Text 6"/>
          <p:cNvSpPr/>
          <p:nvPr/>
        </p:nvSpPr>
        <p:spPr>
          <a:xfrm>
            <a:off x="10517803" y="2448878"/>
            <a:ext cx="259913" cy="324922"/>
          </a:xfrm>
          <a:prstGeom prst="rect">
            <a:avLst/>
          </a:prstGeom>
          <a:noFill/>
          <a:ln/>
        </p:spPr>
        <p:txBody>
          <a:bodyPr wrap="none" lIns="0" tIns="0" rIns="0" bIns="0" rtlCol="0" anchor="t"/>
          <a:lstStyle/>
          <a:p>
            <a:pPr marL="0" indent="0" algn="l">
              <a:lnSpc>
                <a:spcPts val="3250"/>
              </a:lnSpc>
              <a:buNone/>
            </a:pPr>
            <a:r>
              <a:rPr lang="en-US" sz="2000" b="1" dirty="0">
                <a:solidFill>
                  <a:srgbClr val="000000"/>
                </a:solidFill>
                <a:latin typeface="Barlow Bold" pitchFamily="34" charset="0"/>
                <a:ea typeface="Barlow Bold" pitchFamily="34" charset="-122"/>
                <a:cs typeface="Barlow Bold" pitchFamily="34" charset="-120"/>
              </a:rPr>
              <a:t>2</a:t>
            </a:r>
            <a:endParaRPr lang="en-US" sz="2000" dirty="0"/>
          </a:p>
        </p:txBody>
      </p:sp>
      <p:sp>
        <p:nvSpPr>
          <p:cNvPr id="13" name="Text 7"/>
          <p:cNvSpPr/>
          <p:nvPr/>
        </p:nvSpPr>
        <p:spPr>
          <a:xfrm>
            <a:off x="7670483" y="3152894"/>
            <a:ext cx="325719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Personalized Suggestions</a:t>
            </a:r>
            <a:endParaRPr lang="en-US" sz="2200" dirty="0"/>
          </a:p>
        </p:txBody>
      </p:sp>
      <p:sp>
        <p:nvSpPr>
          <p:cNvPr id="14" name="Text 8"/>
          <p:cNvSpPr/>
          <p:nvPr/>
        </p:nvSpPr>
        <p:spPr>
          <a:xfrm>
            <a:off x="7670483" y="3639026"/>
            <a:ext cx="5954554"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Generate tailored recommendations for food and exercise to help users stay on track.</a:t>
            </a:r>
            <a:endParaRPr lang="en-US" sz="1700" dirty="0"/>
          </a:p>
        </p:txBody>
      </p:sp>
      <p:sp>
        <p:nvSpPr>
          <p:cNvPr id="15" name="Shape 9"/>
          <p:cNvSpPr/>
          <p:nvPr/>
        </p:nvSpPr>
        <p:spPr>
          <a:xfrm>
            <a:off x="758309" y="5120997"/>
            <a:ext cx="6448544" cy="1968222"/>
          </a:xfrm>
          <a:prstGeom prst="roundRect">
            <a:avLst>
              <a:gd name="adj" fmla="val 7433"/>
            </a:avLst>
          </a:prstGeom>
          <a:noFill/>
          <a:ln/>
          <a:effectLst>
            <a:outerShdw blurRad="53340" dist="26670" dir="13500000" algn="bl" rotWithShape="0">
              <a:srgbClr val="FFFFFF">
                <a:alpha val="10000"/>
              </a:srgbClr>
            </a:outerShdw>
          </a:effectLst>
        </p:spPr>
        <p:txBody>
          <a:bodyPr/>
          <a:lstStyle/>
          <a:p>
            <a:endParaRPr lang="en-IN"/>
          </a:p>
        </p:txBody>
      </p:sp>
      <p:pic>
        <p:nvPicPr>
          <p:cNvPr id="16" name="Image 4" descr="preencoded.png"/>
          <p:cNvPicPr>
            <a:picLocks noChangeAspect="1"/>
          </p:cNvPicPr>
          <p:nvPr/>
        </p:nvPicPr>
        <p:blipFill>
          <a:blip r:embed="rId3"/>
          <a:stretch>
            <a:fillRect/>
          </a:stretch>
        </p:blipFill>
        <p:spPr>
          <a:xfrm>
            <a:off x="758309" y="5090517"/>
            <a:ext cx="6448544" cy="121920"/>
          </a:xfrm>
          <a:prstGeom prst="rect">
            <a:avLst/>
          </a:prstGeom>
        </p:spPr>
      </p:pic>
      <p:pic>
        <p:nvPicPr>
          <p:cNvPr id="17" name="Image 5" descr="preencoded.png"/>
          <p:cNvPicPr>
            <a:picLocks noChangeAspect="1"/>
          </p:cNvPicPr>
          <p:nvPr/>
        </p:nvPicPr>
        <p:blipFill>
          <a:blip r:embed="rId4"/>
          <a:stretch>
            <a:fillRect/>
          </a:stretch>
        </p:blipFill>
        <p:spPr>
          <a:xfrm>
            <a:off x="3657540" y="4796076"/>
            <a:ext cx="649962" cy="649962"/>
          </a:xfrm>
          <a:prstGeom prst="rect">
            <a:avLst/>
          </a:prstGeom>
        </p:spPr>
      </p:pic>
      <p:sp>
        <p:nvSpPr>
          <p:cNvPr id="18" name="Text 10"/>
          <p:cNvSpPr/>
          <p:nvPr/>
        </p:nvSpPr>
        <p:spPr>
          <a:xfrm>
            <a:off x="3852565" y="4958596"/>
            <a:ext cx="259913" cy="324922"/>
          </a:xfrm>
          <a:prstGeom prst="rect">
            <a:avLst/>
          </a:prstGeom>
          <a:noFill/>
          <a:ln/>
        </p:spPr>
        <p:txBody>
          <a:bodyPr wrap="none" lIns="0" tIns="0" rIns="0" bIns="0" rtlCol="0" anchor="t"/>
          <a:lstStyle/>
          <a:p>
            <a:pPr marL="0" indent="0" algn="l">
              <a:lnSpc>
                <a:spcPts val="3250"/>
              </a:lnSpc>
              <a:buNone/>
            </a:pPr>
            <a:r>
              <a:rPr lang="en-US" sz="2000" b="1" dirty="0">
                <a:solidFill>
                  <a:srgbClr val="000000"/>
                </a:solidFill>
                <a:latin typeface="Barlow Bold" pitchFamily="34" charset="0"/>
                <a:ea typeface="Barlow Bold" pitchFamily="34" charset="-122"/>
                <a:cs typeface="Barlow Bold" pitchFamily="34" charset="-120"/>
              </a:rPr>
              <a:t>3</a:t>
            </a:r>
            <a:endParaRPr lang="en-US" sz="2000" dirty="0"/>
          </a:p>
        </p:txBody>
      </p:sp>
      <p:sp>
        <p:nvSpPr>
          <p:cNvPr id="19" name="Text 11"/>
          <p:cNvSpPr/>
          <p:nvPr/>
        </p:nvSpPr>
        <p:spPr>
          <a:xfrm>
            <a:off x="1005364" y="5662613"/>
            <a:ext cx="2982039"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Explainable &amp; Ethical AI</a:t>
            </a:r>
            <a:endParaRPr lang="en-US" sz="2200" dirty="0"/>
          </a:p>
        </p:txBody>
      </p:sp>
      <p:sp>
        <p:nvSpPr>
          <p:cNvPr id="20" name="Text 12"/>
          <p:cNvSpPr/>
          <p:nvPr/>
        </p:nvSpPr>
        <p:spPr>
          <a:xfrm>
            <a:off x="1005364" y="6148745"/>
            <a:ext cx="5954435"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Develop transparent AI models that explain their recommendations and adhere to ethical guidelines.</a:t>
            </a:r>
            <a:endParaRPr lang="en-US" sz="1700" dirty="0"/>
          </a:p>
        </p:txBody>
      </p:sp>
      <p:sp>
        <p:nvSpPr>
          <p:cNvPr id="21" name="Shape 13"/>
          <p:cNvSpPr/>
          <p:nvPr/>
        </p:nvSpPr>
        <p:spPr>
          <a:xfrm>
            <a:off x="7423428" y="5120997"/>
            <a:ext cx="6448663" cy="1968222"/>
          </a:xfrm>
          <a:prstGeom prst="roundRect">
            <a:avLst>
              <a:gd name="adj" fmla="val 7433"/>
            </a:avLst>
          </a:prstGeom>
          <a:noFill/>
          <a:ln/>
          <a:effectLst>
            <a:outerShdw blurRad="53340" dist="26670" dir="13500000" algn="bl" rotWithShape="0">
              <a:srgbClr val="FFFFFF">
                <a:alpha val="10000"/>
              </a:srgbClr>
            </a:outerShdw>
          </a:effectLst>
        </p:spPr>
        <p:txBody>
          <a:bodyPr/>
          <a:lstStyle/>
          <a:p>
            <a:endParaRPr lang="en-IN"/>
          </a:p>
        </p:txBody>
      </p:sp>
      <p:pic>
        <p:nvPicPr>
          <p:cNvPr id="22" name="Image 6" descr="preencoded.png"/>
          <p:cNvPicPr>
            <a:picLocks noChangeAspect="1"/>
          </p:cNvPicPr>
          <p:nvPr/>
        </p:nvPicPr>
        <p:blipFill>
          <a:blip r:embed="rId3"/>
          <a:stretch>
            <a:fillRect/>
          </a:stretch>
        </p:blipFill>
        <p:spPr>
          <a:xfrm>
            <a:off x="7423428" y="5090517"/>
            <a:ext cx="6448663" cy="121920"/>
          </a:xfrm>
          <a:prstGeom prst="rect">
            <a:avLst/>
          </a:prstGeom>
        </p:spPr>
      </p:pic>
      <p:pic>
        <p:nvPicPr>
          <p:cNvPr id="23" name="Image 7" descr="preencoded.png"/>
          <p:cNvPicPr>
            <a:picLocks noChangeAspect="1"/>
          </p:cNvPicPr>
          <p:nvPr/>
        </p:nvPicPr>
        <p:blipFill>
          <a:blip r:embed="rId4"/>
          <a:stretch>
            <a:fillRect/>
          </a:stretch>
        </p:blipFill>
        <p:spPr>
          <a:xfrm>
            <a:off x="10322778" y="4796076"/>
            <a:ext cx="649962" cy="649962"/>
          </a:xfrm>
          <a:prstGeom prst="rect">
            <a:avLst/>
          </a:prstGeom>
        </p:spPr>
      </p:pic>
      <p:sp>
        <p:nvSpPr>
          <p:cNvPr id="24" name="Text 14"/>
          <p:cNvSpPr/>
          <p:nvPr/>
        </p:nvSpPr>
        <p:spPr>
          <a:xfrm>
            <a:off x="10517803" y="4958596"/>
            <a:ext cx="259913" cy="324922"/>
          </a:xfrm>
          <a:prstGeom prst="rect">
            <a:avLst/>
          </a:prstGeom>
          <a:noFill/>
          <a:ln/>
        </p:spPr>
        <p:txBody>
          <a:bodyPr wrap="none" lIns="0" tIns="0" rIns="0" bIns="0" rtlCol="0" anchor="t"/>
          <a:lstStyle/>
          <a:p>
            <a:pPr marL="0" indent="0" algn="l">
              <a:lnSpc>
                <a:spcPts val="3250"/>
              </a:lnSpc>
              <a:buNone/>
            </a:pPr>
            <a:r>
              <a:rPr lang="en-US" sz="2000" b="1" dirty="0">
                <a:solidFill>
                  <a:srgbClr val="000000"/>
                </a:solidFill>
                <a:latin typeface="Barlow Bold" pitchFamily="34" charset="0"/>
                <a:ea typeface="Barlow Bold" pitchFamily="34" charset="-122"/>
                <a:cs typeface="Barlow Bold" pitchFamily="34" charset="-120"/>
              </a:rPr>
              <a:t>4</a:t>
            </a:r>
            <a:endParaRPr lang="en-US" sz="2000" dirty="0"/>
          </a:p>
        </p:txBody>
      </p:sp>
      <p:sp>
        <p:nvSpPr>
          <p:cNvPr id="25" name="Text 15"/>
          <p:cNvSpPr/>
          <p:nvPr/>
        </p:nvSpPr>
        <p:spPr>
          <a:xfrm>
            <a:off x="7670483" y="5662613"/>
            <a:ext cx="3348037"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Synthetic Data &amp; Personas</a:t>
            </a:r>
            <a:endParaRPr lang="en-US" sz="2200" dirty="0"/>
          </a:p>
        </p:txBody>
      </p:sp>
      <p:sp>
        <p:nvSpPr>
          <p:cNvPr id="26" name="Text 16"/>
          <p:cNvSpPr/>
          <p:nvPr/>
        </p:nvSpPr>
        <p:spPr>
          <a:xfrm>
            <a:off x="7670483" y="6148745"/>
            <a:ext cx="5954554"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Utilize synthetic data and diverse personas for robust model training and validation.</a:t>
            </a:r>
            <a:endParaRPr lang="en-US" sz="1700" dirty="0"/>
          </a:p>
        </p:txBody>
      </p:sp>
      <p:sp>
        <p:nvSpPr>
          <p:cNvPr id="29" name="Rectangle 28">
            <a:extLst>
              <a:ext uri="{FF2B5EF4-FFF2-40B4-BE49-F238E27FC236}">
                <a16:creationId xmlns:a16="http://schemas.microsoft.com/office/drawing/2014/main" id="{E6D50805-DDA1-69B0-2A5B-A7842820EA8C}"/>
              </a:ext>
            </a:extLst>
          </p:cNvPr>
          <p:cNvSpPr/>
          <p:nvPr/>
        </p:nvSpPr>
        <p:spPr>
          <a:xfrm>
            <a:off x="12598400" y="7755467"/>
            <a:ext cx="1919111" cy="383822"/>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92825" y="544354"/>
            <a:ext cx="6856095" cy="651272"/>
          </a:xfrm>
          <a:prstGeom prst="rect">
            <a:avLst/>
          </a:prstGeom>
          <a:noFill/>
          <a:ln/>
        </p:spPr>
        <p:txBody>
          <a:bodyPr wrap="none" lIns="0" tIns="0" rIns="0" bIns="0" rtlCol="0" anchor="t"/>
          <a:lstStyle/>
          <a:p>
            <a:pPr marL="0" indent="0" algn="l">
              <a:lnSpc>
                <a:spcPts val="5100"/>
              </a:lnSpc>
              <a:buNone/>
            </a:pPr>
            <a:r>
              <a:rPr lang="en-US" sz="4100" b="1" dirty="0">
                <a:solidFill>
                  <a:srgbClr val="9998FF"/>
                </a:solidFill>
                <a:latin typeface="Barlow Bold" pitchFamily="34" charset="0"/>
                <a:ea typeface="Barlow Bold" pitchFamily="34" charset="-122"/>
                <a:cs typeface="Barlow Bold" pitchFamily="34" charset="-120"/>
              </a:rPr>
              <a:t>Dataset &amp; Synthetic Personas</a:t>
            </a:r>
            <a:endParaRPr lang="en-US" sz="4100" dirty="0"/>
          </a:p>
        </p:txBody>
      </p:sp>
      <p:sp>
        <p:nvSpPr>
          <p:cNvPr id="3" name="Text 1"/>
          <p:cNvSpPr/>
          <p:nvPr/>
        </p:nvSpPr>
        <p:spPr>
          <a:xfrm>
            <a:off x="692825" y="1670685"/>
            <a:ext cx="6380917" cy="2533650"/>
          </a:xfrm>
          <a:prstGeom prst="rect">
            <a:avLst/>
          </a:prstGeom>
          <a:noFill/>
          <a:ln/>
        </p:spPr>
        <p:txBody>
          <a:bodyPr wrap="square" lIns="0" tIns="0" rIns="0" bIns="0" rtlCol="0" anchor="t"/>
          <a:lstStyle/>
          <a:p>
            <a:pPr marL="0" indent="0" algn="l">
              <a:lnSpc>
                <a:spcPts val="2450"/>
              </a:lnSpc>
              <a:buNone/>
            </a:pPr>
            <a:r>
              <a:rPr lang="en-US" sz="1550" dirty="0">
                <a:solidFill>
                  <a:srgbClr val="EEEFF5"/>
                </a:solidFill>
                <a:latin typeface="Montserrat" pitchFamily="34" charset="0"/>
                <a:ea typeface="Montserrat" pitchFamily="34" charset="-122"/>
                <a:cs typeface="Montserrat" pitchFamily="34" charset="-120"/>
              </a:rPr>
              <a:t>Our project leverages a comprehensive </a:t>
            </a:r>
            <a:r>
              <a:rPr lang="en-US" sz="1550" b="1" dirty="0">
                <a:solidFill>
                  <a:srgbClr val="EEEFF5"/>
                </a:solidFill>
                <a:latin typeface="Montserrat" pitchFamily="34" charset="0"/>
                <a:ea typeface="Montserrat" pitchFamily="34" charset="-122"/>
                <a:cs typeface="Montserrat" pitchFamily="34" charset="-120"/>
              </a:rPr>
              <a:t>Kaggle nutrition dataset</a:t>
            </a:r>
            <a:r>
              <a:rPr lang="en-US" sz="1550" dirty="0">
                <a:solidFill>
                  <a:srgbClr val="EEEFF5"/>
                </a:solidFill>
                <a:latin typeface="Montserrat" pitchFamily="34" charset="0"/>
                <a:ea typeface="Montserrat" pitchFamily="34" charset="-122"/>
                <a:cs typeface="Montserrat" pitchFamily="34" charset="-120"/>
              </a:rPr>
              <a:t> as its foundational data source. To ensure ethical AI development and safeguard privacy, we created </a:t>
            </a:r>
            <a:r>
              <a:rPr lang="en-US" sz="1550" b="1" dirty="0">
                <a:solidFill>
                  <a:srgbClr val="EEEFF5"/>
                </a:solidFill>
                <a:latin typeface="Montserrat" pitchFamily="34" charset="0"/>
                <a:ea typeface="Montserrat" pitchFamily="34" charset="-122"/>
                <a:cs typeface="Montserrat" pitchFamily="34" charset="-120"/>
              </a:rPr>
              <a:t>8 distinct synthetic user personas</a:t>
            </a:r>
            <a:r>
              <a:rPr lang="en-US" sz="1550" dirty="0">
                <a:solidFill>
                  <a:srgbClr val="EEEFF5"/>
                </a:solidFill>
                <a:latin typeface="Montserrat" pitchFamily="34" charset="0"/>
                <a:ea typeface="Montserrat" pitchFamily="34" charset="-122"/>
                <a:cs typeface="Montserrat" pitchFamily="34" charset="-120"/>
              </a:rPr>
              <a:t>, each with a unique set of dietary and activity patterns. For each persona, we generated </a:t>
            </a:r>
            <a:r>
              <a:rPr lang="en-US" sz="1550" b="1" dirty="0">
                <a:solidFill>
                  <a:srgbClr val="EEEFF5"/>
                </a:solidFill>
                <a:latin typeface="Montserrat" pitchFamily="34" charset="0"/>
                <a:ea typeface="Montserrat" pitchFamily="34" charset="-122"/>
                <a:cs typeface="Montserrat" pitchFamily="34" charset="-120"/>
              </a:rPr>
              <a:t>7 days of detailed logs</a:t>
            </a:r>
            <a:r>
              <a:rPr lang="en-US" sz="1550" dirty="0">
                <a:solidFill>
                  <a:srgbClr val="EEEFF5"/>
                </a:solidFill>
                <a:latin typeface="Montserrat" pitchFamily="34" charset="0"/>
                <a:ea typeface="Montserrat" pitchFamily="34" charset="-122"/>
                <a:cs typeface="Montserrat" pitchFamily="34" charset="-120"/>
              </a:rPr>
              <a:t>, capturing their daily food intake and physical activities. The primary target variable for our models is a binary indicator: whether the user's nutritional goals were met or not.</a:t>
            </a:r>
            <a:endParaRPr lang="en-US" sz="1550" dirty="0"/>
          </a:p>
        </p:txBody>
      </p:sp>
      <p:pic>
        <p:nvPicPr>
          <p:cNvPr id="4" name="Image 0" descr="preencoded.png"/>
          <p:cNvPicPr>
            <a:picLocks noChangeAspect="1"/>
          </p:cNvPicPr>
          <p:nvPr/>
        </p:nvPicPr>
        <p:blipFill>
          <a:blip r:embed="rId3"/>
          <a:stretch>
            <a:fillRect/>
          </a:stretch>
        </p:blipFill>
        <p:spPr>
          <a:xfrm>
            <a:off x="8151301" y="1715214"/>
            <a:ext cx="6380917" cy="638091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8309" y="1306354"/>
            <a:ext cx="7076361" cy="712708"/>
          </a:xfrm>
          <a:prstGeom prst="rect">
            <a:avLst/>
          </a:prstGeom>
          <a:noFill/>
          <a:ln/>
        </p:spPr>
        <p:txBody>
          <a:bodyPr wrap="none" lIns="0" tIns="0" rIns="0" bIns="0" rtlCol="0" anchor="t"/>
          <a:lstStyle/>
          <a:p>
            <a:pPr marL="0" indent="0" algn="l">
              <a:lnSpc>
                <a:spcPts val="5600"/>
              </a:lnSpc>
              <a:buNone/>
            </a:pPr>
            <a:r>
              <a:rPr lang="en-US" sz="4450" b="1" dirty="0">
                <a:solidFill>
                  <a:srgbClr val="9998FF"/>
                </a:solidFill>
                <a:latin typeface="Barlow Bold" pitchFamily="34" charset="0"/>
                <a:ea typeface="Barlow Bold" pitchFamily="34" charset="-122"/>
                <a:cs typeface="Barlow Bold" pitchFamily="34" charset="-120"/>
              </a:rPr>
              <a:t>Data Cleaning &amp; Preparation</a:t>
            </a:r>
            <a:endParaRPr lang="en-US" sz="4450" dirty="0"/>
          </a:p>
        </p:txBody>
      </p:sp>
      <p:sp>
        <p:nvSpPr>
          <p:cNvPr id="3" name="Shape 1"/>
          <p:cNvSpPr/>
          <p:nvPr/>
        </p:nvSpPr>
        <p:spPr>
          <a:xfrm>
            <a:off x="758309" y="2777252"/>
            <a:ext cx="6475690" cy="216575"/>
          </a:xfrm>
          <a:prstGeom prst="roundRect">
            <a:avLst>
              <a:gd name="adj" fmla="val 90036"/>
            </a:avLst>
          </a:prstGeom>
          <a:solidFill>
            <a:srgbClr val="282C32"/>
          </a:solidFill>
          <a:ln/>
          <a:effectLst>
            <a:outerShdw blurRad="53340" dist="26670" dir="13500000" algn="bl" rotWithShape="0">
              <a:srgbClr val="FFFFFF">
                <a:alpha val="10000"/>
              </a:srgbClr>
            </a:outerShdw>
          </a:effectLst>
        </p:spPr>
        <p:txBody>
          <a:bodyPr/>
          <a:lstStyle/>
          <a:p>
            <a:endParaRPr lang="en-IN"/>
          </a:p>
        </p:txBody>
      </p:sp>
      <p:sp>
        <p:nvSpPr>
          <p:cNvPr id="4" name="Text 2"/>
          <p:cNvSpPr/>
          <p:nvPr/>
        </p:nvSpPr>
        <p:spPr>
          <a:xfrm>
            <a:off x="974884" y="3210401"/>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Handle Missing Values</a:t>
            </a:r>
            <a:endParaRPr lang="en-US" sz="2200" dirty="0"/>
          </a:p>
        </p:txBody>
      </p:sp>
      <p:sp>
        <p:nvSpPr>
          <p:cNvPr id="5" name="Text 3"/>
          <p:cNvSpPr/>
          <p:nvPr/>
        </p:nvSpPr>
        <p:spPr>
          <a:xfrm>
            <a:off x="974884" y="3696533"/>
            <a:ext cx="6042541"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Implemented robust imputation strategies to address any gaps in the raw dataset.</a:t>
            </a:r>
            <a:endParaRPr lang="en-US" sz="1700" dirty="0"/>
          </a:p>
        </p:txBody>
      </p:sp>
      <p:sp>
        <p:nvSpPr>
          <p:cNvPr id="6" name="Shape 4"/>
          <p:cNvSpPr/>
          <p:nvPr/>
        </p:nvSpPr>
        <p:spPr>
          <a:xfrm>
            <a:off x="7396401" y="2452330"/>
            <a:ext cx="6475690" cy="216575"/>
          </a:xfrm>
          <a:prstGeom prst="roundRect">
            <a:avLst>
              <a:gd name="adj" fmla="val 90036"/>
            </a:avLst>
          </a:prstGeom>
          <a:solidFill>
            <a:srgbClr val="282C32"/>
          </a:solidFill>
          <a:ln/>
          <a:effectLst>
            <a:outerShdw blurRad="53340" dist="26670" dir="13500000" algn="bl" rotWithShape="0">
              <a:srgbClr val="FFFFFF">
                <a:alpha val="10000"/>
              </a:srgbClr>
            </a:outerShdw>
          </a:effectLst>
        </p:spPr>
        <p:txBody>
          <a:bodyPr/>
          <a:lstStyle/>
          <a:p>
            <a:endParaRPr lang="en-IN"/>
          </a:p>
        </p:txBody>
      </p:sp>
      <p:sp>
        <p:nvSpPr>
          <p:cNvPr id="7" name="Text 5"/>
          <p:cNvSpPr/>
          <p:nvPr/>
        </p:nvSpPr>
        <p:spPr>
          <a:xfrm>
            <a:off x="7612975" y="2885480"/>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Standardize Units</a:t>
            </a:r>
            <a:endParaRPr lang="en-US" sz="2200" dirty="0"/>
          </a:p>
        </p:txBody>
      </p:sp>
      <p:sp>
        <p:nvSpPr>
          <p:cNvPr id="8" name="Text 6"/>
          <p:cNvSpPr/>
          <p:nvPr/>
        </p:nvSpPr>
        <p:spPr>
          <a:xfrm>
            <a:off x="7612975" y="3371612"/>
            <a:ext cx="6042541"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Converted all nutritional values to consistent units (grams, milliliters) for uniformity.</a:t>
            </a:r>
            <a:endParaRPr lang="en-US" sz="1700" dirty="0"/>
          </a:p>
        </p:txBody>
      </p:sp>
      <p:sp>
        <p:nvSpPr>
          <p:cNvPr id="9" name="Shape 7"/>
          <p:cNvSpPr/>
          <p:nvPr/>
        </p:nvSpPr>
        <p:spPr>
          <a:xfrm>
            <a:off x="758309" y="5093851"/>
            <a:ext cx="6475690" cy="216575"/>
          </a:xfrm>
          <a:prstGeom prst="roundRect">
            <a:avLst>
              <a:gd name="adj" fmla="val 90036"/>
            </a:avLst>
          </a:prstGeom>
          <a:solidFill>
            <a:srgbClr val="282C32"/>
          </a:solidFill>
          <a:ln/>
          <a:effectLst>
            <a:outerShdw blurRad="53340" dist="26670" dir="13500000" algn="bl" rotWithShape="0">
              <a:srgbClr val="FFFFFF">
                <a:alpha val="10000"/>
              </a:srgbClr>
            </a:outerShdw>
          </a:effectLst>
        </p:spPr>
        <p:txBody>
          <a:bodyPr/>
          <a:lstStyle/>
          <a:p>
            <a:endParaRPr lang="en-IN"/>
          </a:p>
        </p:txBody>
      </p:sp>
      <p:sp>
        <p:nvSpPr>
          <p:cNvPr id="10" name="Text 8"/>
          <p:cNvSpPr/>
          <p:nvPr/>
        </p:nvSpPr>
        <p:spPr>
          <a:xfrm>
            <a:off x="974884" y="5527000"/>
            <a:ext cx="2853571"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Remove Invalid Entries</a:t>
            </a:r>
            <a:endParaRPr lang="en-US" sz="2200" dirty="0"/>
          </a:p>
        </p:txBody>
      </p:sp>
      <p:sp>
        <p:nvSpPr>
          <p:cNvPr id="11" name="Text 9"/>
          <p:cNvSpPr/>
          <p:nvPr/>
        </p:nvSpPr>
        <p:spPr>
          <a:xfrm>
            <a:off x="974884" y="6013133"/>
            <a:ext cx="6042541"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Identified and purged erroneous or illogical data points to maintain data integrity.</a:t>
            </a:r>
            <a:endParaRPr lang="en-US" sz="1700" dirty="0"/>
          </a:p>
        </p:txBody>
      </p:sp>
      <p:sp>
        <p:nvSpPr>
          <p:cNvPr id="12" name="Shape 10"/>
          <p:cNvSpPr/>
          <p:nvPr/>
        </p:nvSpPr>
        <p:spPr>
          <a:xfrm>
            <a:off x="7396401" y="4768929"/>
            <a:ext cx="6475690" cy="216575"/>
          </a:xfrm>
          <a:prstGeom prst="roundRect">
            <a:avLst>
              <a:gd name="adj" fmla="val 90036"/>
            </a:avLst>
          </a:prstGeom>
          <a:solidFill>
            <a:srgbClr val="282C32"/>
          </a:solidFill>
          <a:ln/>
          <a:effectLst>
            <a:outerShdw blurRad="53340" dist="26670" dir="13500000" algn="bl" rotWithShape="0">
              <a:srgbClr val="FFFFFF">
                <a:alpha val="10000"/>
              </a:srgbClr>
            </a:outerShdw>
          </a:effectLst>
        </p:spPr>
        <p:txBody>
          <a:bodyPr/>
          <a:lstStyle/>
          <a:p>
            <a:endParaRPr lang="en-IN"/>
          </a:p>
        </p:txBody>
      </p:sp>
      <p:sp>
        <p:nvSpPr>
          <p:cNvPr id="13" name="Text 11"/>
          <p:cNvSpPr/>
          <p:nvPr/>
        </p:nvSpPr>
        <p:spPr>
          <a:xfrm>
            <a:off x="7612975" y="5202079"/>
            <a:ext cx="3257431"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Validate Nutritional Totals</a:t>
            </a:r>
            <a:endParaRPr lang="en-US" sz="2200" dirty="0"/>
          </a:p>
        </p:txBody>
      </p:sp>
      <p:sp>
        <p:nvSpPr>
          <p:cNvPr id="14" name="Text 12"/>
          <p:cNvSpPr/>
          <p:nvPr/>
        </p:nvSpPr>
        <p:spPr>
          <a:xfrm>
            <a:off x="7612975" y="5688211"/>
            <a:ext cx="6042541"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Cross-checked aggregated nutritional values against individual component sums for accuracy.</a:t>
            </a:r>
            <a:endParaRPr lang="en-US" sz="1700" dirty="0"/>
          </a:p>
        </p:txBody>
      </p:sp>
      <p:sp>
        <p:nvSpPr>
          <p:cNvPr id="15" name="Rectangle 14">
            <a:extLst>
              <a:ext uri="{FF2B5EF4-FFF2-40B4-BE49-F238E27FC236}">
                <a16:creationId xmlns:a16="http://schemas.microsoft.com/office/drawing/2014/main" id="{44D0CADF-63DA-FDA2-6281-4E7F68550C73}"/>
              </a:ext>
            </a:extLst>
          </p:cNvPr>
          <p:cNvSpPr/>
          <p:nvPr/>
        </p:nvSpPr>
        <p:spPr>
          <a:xfrm>
            <a:off x="12598400" y="7755467"/>
            <a:ext cx="1919111" cy="383822"/>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92825" y="544354"/>
            <a:ext cx="9449633" cy="651272"/>
          </a:xfrm>
          <a:prstGeom prst="rect">
            <a:avLst/>
          </a:prstGeom>
          <a:noFill/>
          <a:ln/>
        </p:spPr>
        <p:txBody>
          <a:bodyPr wrap="none" lIns="0" tIns="0" rIns="0" bIns="0" rtlCol="0" anchor="t"/>
          <a:lstStyle/>
          <a:p>
            <a:pPr marL="0" indent="0" algn="l">
              <a:lnSpc>
                <a:spcPts val="5100"/>
              </a:lnSpc>
              <a:buNone/>
            </a:pPr>
            <a:r>
              <a:rPr lang="en-US" sz="4100" b="1" dirty="0">
                <a:solidFill>
                  <a:srgbClr val="9998FF"/>
                </a:solidFill>
                <a:latin typeface="Barlow Bold" pitchFamily="34" charset="0"/>
                <a:ea typeface="Barlow Bold" pitchFamily="34" charset="-122"/>
                <a:cs typeface="Barlow Bold" pitchFamily="34" charset="-120"/>
              </a:rPr>
              <a:t>Exploratory Data Analysis (EDA) Example</a:t>
            </a:r>
            <a:endParaRPr lang="en-US" sz="4100" dirty="0"/>
          </a:p>
        </p:txBody>
      </p:sp>
      <p:sp>
        <p:nvSpPr>
          <p:cNvPr id="3" name="Text 1"/>
          <p:cNvSpPr/>
          <p:nvPr/>
        </p:nvSpPr>
        <p:spPr>
          <a:xfrm>
            <a:off x="692825" y="1670685"/>
            <a:ext cx="6380917" cy="2216944"/>
          </a:xfrm>
          <a:prstGeom prst="rect">
            <a:avLst/>
          </a:prstGeom>
          <a:noFill/>
          <a:ln/>
        </p:spPr>
        <p:txBody>
          <a:bodyPr wrap="square" lIns="0" tIns="0" rIns="0" bIns="0" rtlCol="0" anchor="t"/>
          <a:lstStyle/>
          <a:p>
            <a:pPr marL="0" indent="0" algn="l">
              <a:lnSpc>
                <a:spcPts val="2450"/>
              </a:lnSpc>
              <a:buNone/>
            </a:pPr>
            <a:r>
              <a:rPr lang="en-US" sz="1550" dirty="0">
                <a:solidFill>
                  <a:srgbClr val="EEEFF5"/>
                </a:solidFill>
                <a:latin typeface="Montserrat" pitchFamily="34" charset="0"/>
                <a:ea typeface="Montserrat" pitchFamily="34" charset="-122"/>
                <a:cs typeface="Montserrat" pitchFamily="34" charset="-120"/>
              </a:rPr>
              <a:t>An illustrative example of our EDA is the </a:t>
            </a:r>
            <a:r>
              <a:rPr lang="en-US" sz="1550" b="1" dirty="0">
                <a:solidFill>
                  <a:srgbClr val="EEEFF5"/>
                </a:solidFill>
                <a:latin typeface="Montserrat" pitchFamily="34" charset="0"/>
                <a:ea typeface="Montserrat" pitchFamily="34" charset="-122"/>
                <a:cs typeface="Montserrat" pitchFamily="34" charset="-120"/>
              </a:rPr>
              <a:t>boxplot of daily protein intake by persona</a:t>
            </a:r>
            <a:r>
              <a:rPr lang="en-US" sz="1550" dirty="0">
                <a:solidFill>
                  <a:srgbClr val="EEEFF5"/>
                </a:solidFill>
                <a:latin typeface="Montserrat" pitchFamily="34" charset="0"/>
                <a:ea typeface="Montserrat" pitchFamily="34" charset="-122"/>
                <a:cs typeface="Montserrat" pitchFamily="34" charset="-120"/>
              </a:rPr>
              <a:t>. This visualization clearly shows that the </a:t>
            </a:r>
            <a:r>
              <a:rPr lang="en-US" sz="1550" b="1" dirty="0">
                <a:solidFill>
                  <a:srgbClr val="EEEFF5"/>
                </a:solidFill>
                <a:latin typeface="Montserrat" pitchFamily="34" charset="0"/>
                <a:ea typeface="Montserrat" pitchFamily="34" charset="-122"/>
                <a:cs typeface="Montserrat" pitchFamily="34" charset="-120"/>
              </a:rPr>
              <a:t>muscle gain persona</a:t>
            </a:r>
            <a:r>
              <a:rPr lang="en-US" sz="1550" dirty="0">
                <a:solidFill>
                  <a:srgbClr val="EEEFF5"/>
                </a:solidFill>
                <a:latin typeface="Montserrat" pitchFamily="34" charset="0"/>
                <a:ea typeface="Montserrat" pitchFamily="34" charset="-122"/>
                <a:cs typeface="Montserrat" pitchFamily="34" charset="-120"/>
              </a:rPr>
              <a:t> exhibits the highest median protein intake, aligning with their specific health goals. This analysis helped us validate the diversity and distinct characteristics of our synthetic personas, confirming their realistic representation within the dataset.</a:t>
            </a:r>
            <a:endParaRPr lang="en-US" sz="1550" dirty="0"/>
          </a:p>
        </p:txBody>
      </p:sp>
      <p:pic>
        <p:nvPicPr>
          <p:cNvPr id="4" name="Image 0" descr="preencoded.png"/>
          <p:cNvPicPr>
            <a:picLocks noChangeAspect="1"/>
          </p:cNvPicPr>
          <p:nvPr/>
        </p:nvPicPr>
        <p:blipFill>
          <a:blip r:embed="rId3"/>
          <a:stretch>
            <a:fillRect/>
          </a:stretch>
        </p:blipFill>
        <p:spPr>
          <a:xfrm>
            <a:off x="8151301" y="1769661"/>
            <a:ext cx="6380917" cy="638091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8309" y="940713"/>
            <a:ext cx="5701546" cy="712708"/>
          </a:xfrm>
          <a:prstGeom prst="rect">
            <a:avLst/>
          </a:prstGeom>
          <a:noFill/>
          <a:ln/>
        </p:spPr>
        <p:txBody>
          <a:bodyPr wrap="none" lIns="0" tIns="0" rIns="0" bIns="0" rtlCol="0" anchor="t"/>
          <a:lstStyle/>
          <a:p>
            <a:pPr marL="0" indent="0" algn="l">
              <a:lnSpc>
                <a:spcPts val="5600"/>
              </a:lnSpc>
              <a:buNone/>
            </a:pPr>
            <a:r>
              <a:rPr lang="en-US" sz="4450" b="1" dirty="0">
                <a:solidFill>
                  <a:srgbClr val="9998FF"/>
                </a:solidFill>
                <a:latin typeface="Barlow Bold" pitchFamily="34" charset="0"/>
                <a:ea typeface="Barlow Bold" pitchFamily="34" charset="-122"/>
                <a:cs typeface="Barlow Bold" pitchFamily="34" charset="-120"/>
              </a:rPr>
              <a:t>System Architecture</a:t>
            </a:r>
            <a:endParaRPr lang="en-US" sz="4450" dirty="0"/>
          </a:p>
        </p:txBody>
      </p:sp>
      <p:pic>
        <p:nvPicPr>
          <p:cNvPr id="3" name="Image 0" descr="preencoded.png"/>
          <p:cNvPicPr>
            <a:picLocks noChangeAspect="1"/>
          </p:cNvPicPr>
          <p:nvPr/>
        </p:nvPicPr>
        <p:blipFill>
          <a:blip r:embed="rId3"/>
          <a:stretch>
            <a:fillRect/>
          </a:stretch>
        </p:blipFill>
        <p:spPr>
          <a:xfrm>
            <a:off x="758309" y="2086689"/>
            <a:ext cx="6556891" cy="866537"/>
          </a:xfrm>
          <a:prstGeom prst="rect">
            <a:avLst/>
          </a:prstGeom>
        </p:spPr>
      </p:pic>
      <p:sp>
        <p:nvSpPr>
          <p:cNvPr id="4" name="Text 1"/>
          <p:cNvSpPr/>
          <p:nvPr/>
        </p:nvSpPr>
        <p:spPr>
          <a:xfrm>
            <a:off x="974884" y="3169801"/>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Data Foundation</a:t>
            </a:r>
            <a:endParaRPr lang="en-US" sz="2200" dirty="0"/>
          </a:p>
        </p:txBody>
      </p:sp>
      <p:sp>
        <p:nvSpPr>
          <p:cNvPr id="5" name="Text 2"/>
          <p:cNvSpPr/>
          <p:nvPr/>
        </p:nvSpPr>
        <p:spPr>
          <a:xfrm>
            <a:off x="974884" y="3655933"/>
            <a:ext cx="6123742" cy="346710"/>
          </a:xfrm>
          <a:prstGeom prst="rect">
            <a:avLst/>
          </a:prstGeom>
          <a:noFill/>
          <a:ln/>
        </p:spPr>
        <p:txBody>
          <a:bodyPr wrap="non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Curated and preprocessed datasets.</a:t>
            </a:r>
            <a:endParaRPr lang="en-US" sz="1700" dirty="0"/>
          </a:p>
        </p:txBody>
      </p:sp>
      <p:pic>
        <p:nvPicPr>
          <p:cNvPr id="6" name="Image 1" descr="preencoded.png"/>
          <p:cNvPicPr>
            <a:picLocks noChangeAspect="1"/>
          </p:cNvPicPr>
          <p:nvPr/>
        </p:nvPicPr>
        <p:blipFill>
          <a:blip r:embed="rId4"/>
          <a:stretch>
            <a:fillRect/>
          </a:stretch>
        </p:blipFill>
        <p:spPr>
          <a:xfrm>
            <a:off x="7315200" y="2086689"/>
            <a:ext cx="6556891" cy="866537"/>
          </a:xfrm>
          <a:prstGeom prst="rect">
            <a:avLst/>
          </a:prstGeom>
        </p:spPr>
      </p:pic>
      <p:sp>
        <p:nvSpPr>
          <p:cNvPr id="7" name="Text 3"/>
          <p:cNvSpPr/>
          <p:nvPr/>
        </p:nvSpPr>
        <p:spPr>
          <a:xfrm>
            <a:off x="7531775" y="3169801"/>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Model</a:t>
            </a:r>
            <a:endParaRPr lang="en-US" sz="2200" dirty="0"/>
          </a:p>
        </p:txBody>
      </p:sp>
      <p:sp>
        <p:nvSpPr>
          <p:cNvPr id="8" name="Text 4"/>
          <p:cNvSpPr/>
          <p:nvPr/>
        </p:nvSpPr>
        <p:spPr>
          <a:xfrm>
            <a:off x="7531775" y="3655933"/>
            <a:ext cx="6123742" cy="346710"/>
          </a:xfrm>
          <a:prstGeom prst="rect">
            <a:avLst/>
          </a:prstGeom>
          <a:noFill/>
          <a:ln/>
        </p:spPr>
        <p:txBody>
          <a:bodyPr wrap="non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Machine learning models for predictions.</a:t>
            </a:r>
            <a:endParaRPr lang="en-US" sz="1700" dirty="0"/>
          </a:p>
        </p:txBody>
      </p:sp>
      <p:pic>
        <p:nvPicPr>
          <p:cNvPr id="9" name="Image 2" descr="preencoded.png"/>
          <p:cNvPicPr>
            <a:picLocks noChangeAspect="1"/>
          </p:cNvPicPr>
          <p:nvPr/>
        </p:nvPicPr>
        <p:blipFill>
          <a:blip r:embed="rId5"/>
          <a:stretch>
            <a:fillRect/>
          </a:stretch>
        </p:blipFill>
        <p:spPr>
          <a:xfrm>
            <a:off x="758309" y="4219218"/>
            <a:ext cx="6556891" cy="866537"/>
          </a:xfrm>
          <a:prstGeom prst="rect">
            <a:avLst/>
          </a:prstGeom>
        </p:spPr>
      </p:pic>
      <p:sp>
        <p:nvSpPr>
          <p:cNvPr id="10" name="Text 5"/>
          <p:cNvSpPr/>
          <p:nvPr/>
        </p:nvSpPr>
        <p:spPr>
          <a:xfrm>
            <a:off x="974884" y="5302329"/>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Rule Engine</a:t>
            </a:r>
            <a:endParaRPr lang="en-US" sz="2200" dirty="0"/>
          </a:p>
        </p:txBody>
      </p:sp>
      <p:sp>
        <p:nvSpPr>
          <p:cNvPr id="11" name="Text 6"/>
          <p:cNvSpPr/>
          <p:nvPr/>
        </p:nvSpPr>
        <p:spPr>
          <a:xfrm>
            <a:off x="974884" y="5788462"/>
            <a:ext cx="6123742" cy="346710"/>
          </a:xfrm>
          <a:prstGeom prst="rect">
            <a:avLst/>
          </a:prstGeom>
          <a:noFill/>
          <a:ln/>
        </p:spPr>
        <p:txBody>
          <a:bodyPr wrap="non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Business logic and recommendation generation.</a:t>
            </a:r>
            <a:endParaRPr lang="en-US" sz="1700" dirty="0"/>
          </a:p>
        </p:txBody>
      </p:sp>
      <p:pic>
        <p:nvPicPr>
          <p:cNvPr id="12" name="Image 3" descr="preencoded.png"/>
          <p:cNvPicPr>
            <a:picLocks noChangeAspect="1"/>
          </p:cNvPicPr>
          <p:nvPr/>
        </p:nvPicPr>
        <p:blipFill>
          <a:blip r:embed="rId6"/>
          <a:stretch>
            <a:fillRect/>
          </a:stretch>
        </p:blipFill>
        <p:spPr>
          <a:xfrm>
            <a:off x="7315200" y="4219218"/>
            <a:ext cx="6556891" cy="866537"/>
          </a:xfrm>
          <a:prstGeom prst="rect">
            <a:avLst/>
          </a:prstGeom>
        </p:spPr>
      </p:pic>
      <p:sp>
        <p:nvSpPr>
          <p:cNvPr id="13" name="Text 7"/>
          <p:cNvSpPr/>
          <p:nvPr/>
        </p:nvSpPr>
        <p:spPr>
          <a:xfrm>
            <a:off x="7531775" y="5302329"/>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User Interface</a:t>
            </a:r>
            <a:endParaRPr lang="en-US" sz="2200" dirty="0"/>
          </a:p>
        </p:txBody>
      </p:sp>
      <p:sp>
        <p:nvSpPr>
          <p:cNvPr id="14" name="Text 8"/>
          <p:cNvSpPr/>
          <p:nvPr/>
        </p:nvSpPr>
        <p:spPr>
          <a:xfrm>
            <a:off x="7531775" y="5788462"/>
            <a:ext cx="6123742" cy="346710"/>
          </a:xfrm>
          <a:prstGeom prst="rect">
            <a:avLst/>
          </a:prstGeom>
          <a:noFill/>
          <a:ln/>
        </p:spPr>
        <p:txBody>
          <a:bodyPr wrap="non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Interactive dashboard for user interaction.</a:t>
            </a:r>
            <a:endParaRPr lang="en-US" sz="1700" dirty="0"/>
          </a:p>
        </p:txBody>
      </p:sp>
      <p:sp>
        <p:nvSpPr>
          <p:cNvPr id="15" name="Text 9"/>
          <p:cNvSpPr/>
          <p:nvPr/>
        </p:nvSpPr>
        <p:spPr>
          <a:xfrm>
            <a:off x="758309" y="6595467"/>
            <a:ext cx="13113782"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The entire system is developed using </a:t>
            </a:r>
            <a:r>
              <a:rPr lang="en-US" sz="1700" b="1" dirty="0">
                <a:solidFill>
                  <a:srgbClr val="EEEFF5"/>
                </a:solidFill>
                <a:latin typeface="Montserrat" pitchFamily="34" charset="0"/>
                <a:ea typeface="Montserrat" pitchFamily="34" charset="-122"/>
                <a:cs typeface="Montserrat" pitchFamily="34" charset="-120"/>
              </a:rPr>
              <a:t>Google Colab</a:t>
            </a:r>
            <a:r>
              <a:rPr lang="en-US" sz="1700" dirty="0">
                <a:solidFill>
                  <a:srgbClr val="EEEFF5"/>
                </a:solidFill>
                <a:latin typeface="Montserrat" pitchFamily="34" charset="0"/>
                <a:ea typeface="Montserrat" pitchFamily="34" charset="-122"/>
                <a:cs typeface="Montserrat" pitchFamily="34" charset="-120"/>
              </a:rPr>
              <a:t> with </a:t>
            </a:r>
            <a:r>
              <a:rPr lang="en-US" sz="1700" b="1" dirty="0">
                <a:solidFill>
                  <a:srgbClr val="EEEFF5"/>
                </a:solidFill>
                <a:latin typeface="Montserrat" pitchFamily="34" charset="0"/>
                <a:ea typeface="Montserrat" pitchFamily="34" charset="-122"/>
                <a:cs typeface="Montserrat" pitchFamily="34" charset="-120"/>
              </a:rPr>
              <a:t>Python</a:t>
            </a:r>
            <a:r>
              <a:rPr lang="en-US" sz="1700" dirty="0">
                <a:solidFill>
                  <a:srgbClr val="EEEFF5"/>
                </a:solidFill>
                <a:latin typeface="Montserrat" pitchFamily="34" charset="0"/>
                <a:ea typeface="Montserrat" pitchFamily="34" charset="-122"/>
                <a:cs typeface="Montserrat" pitchFamily="34" charset="-120"/>
              </a:rPr>
              <a:t> and the </a:t>
            </a:r>
            <a:r>
              <a:rPr lang="en-US" sz="1700" b="1" dirty="0">
                <a:solidFill>
                  <a:srgbClr val="EEEFF5"/>
                </a:solidFill>
                <a:latin typeface="Montserrat" pitchFamily="34" charset="0"/>
                <a:ea typeface="Montserrat" pitchFamily="34" charset="-122"/>
                <a:cs typeface="Montserrat" pitchFamily="34" charset="-120"/>
              </a:rPr>
              <a:t>Streamlit</a:t>
            </a:r>
            <a:r>
              <a:rPr lang="en-US" sz="1700" dirty="0">
                <a:solidFill>
                  <a:srgbClr val="EEEFF5"/>
                </a:solidFill>
                <a:latin typeface="Montserrat" pitchFamily="34" charset="0"/>
                <a:ea typeface="Montserrat" pitchFamily="34" charset="-122"/>
                <a:cs typeface="Montserrat" pitchFamily="34" charset="-120"/>
              </a:rPr>
              <a:t> framework for the user interface. We utilize a saved model with integrated logic for seamless operation.</a:t>
            </a:r>
            <a:endParaRPr lang="en-US" sz="1700" dirty="0"/>
          </a:p>
        </p:txBody>
      </p:sp>
      <p:sp>
        <p:nvSpPr>
          <p:cNvPr id="16" name="Rectangle 15">
            <a:extLst>
              <a:ext uri="{FF2B5EF4-FFF2-40B4-BE49-F238E27FC236}">
                <a16:creationId xmlns:a16="http://schemas.microsoft.com/office/drawing/2014/main" id="{85DAC6E9-82AA-8C51-B205-111CE6CF3091}"/>
              </a:ext>
            </a:extLst>
          </p:cNvPr>
          <p:cNvSpPr/>
          <p:nvPr/>
        </p:nvSpPr>
        <p:spPr>
          <a:xfrm>
            <a:off x="12598400" y="7755467"/>
            <a:ext cx="1919111" cy="383822"/>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8309" y="1024533"/>
            <a:ext cx="5701546" cy="712708"/>
          </a:xfrm>
          <a:prstGeom prst="rect">
            <a:avLst/>
          </a:prstGeom>
          <a:noFill/>
          <a:ln/>
        </p:spPr>
        <p:txBody>
          <a:bodyPr wrap="none" lIns="0" tIns="0" rIns="0" bIns="0" rtlCol="0" anchor="t"/>
          <a:lstStyle/>
          <a:p>
            <a:pPr marL="0" indent="0" algn="l">
              <a:lnSpc>
                <a:spcPts val="5600"/>
              </a:lnSpc>
              <a:buNone/>
            </a:pPr>
            <a:r>
              <a:rPr lang="en-US" sz="4450" b="1" dirty="0">
                <a:solidFill>
                  <a:srgbClr val="9998FF"/>
                </a:solidFill>
                <a:latin typeface="Barlow Bold" pitchFamily="34" charset="0"/>
                <a:ea typeface="Barlow Bold" pitchFamily="34" charset="-122"/>
                <a:cs typeface="Barlow Bold" pitchFamily="34" charset="-120"/>
              </a:rPr>
              <a:t>Data Pipeline Flow</a:t>
            </a:r>
            <a:endParaRPr lang="en-US" sz="4450" dirty="0"/>
          </a:p>
        </p:txBody>
      </p:sp>
      <p:sp>
        <p:nvSpPr>
          <p:cNvPr id="3" name="Shape 1"/>
          <p:cNvSpPr/>
          <p:nvPr/>
        </p:nvSpPr>
        <p:spPr>
          <a:xfrm>
            <a:off x="758309" y="2170509"/>
            <a:ext cx="6475690" cy="649962"/>
          </a:xfrm>
          <a:prstGeom prst="roundRect">
            <a:avLst>
              <a:gd name="adj" fmla="val 480018"/>
            </a:avLst>
          </a:prstGeom>
          <a:solidFill>
            <a:srgbClr val="282C32"/>
          </a:solidFill>
          <a:ln/>
          <a:effectLst>
            <a:outerShdw blurRad="53340" dist="26670" dir="13500000" algn="bl" rotWithShape="0">
              <a:srgbClr val="FFFFFF">
                <a:alpha val="10000"/>
              </a:srgbClr>
            </a:outerShdw>
          </a:effectLst>
        </p:spPr>
        <p:txBody>
          <a:bodyPr/>
          <a:lstStyle/>
          <a:p>
            <a:endParaRPr lang="en-IN"/>
          </a:p>
        </p:txBody>
      </p:sp>
      <p:sp>
        <p:nvSpPr>
          <p:cNvPr id="4" name="Text 2"/>
          <p:cNvSpPr/>
          <p:nvPr/>
        </p:nvSpPr>
        <p:spPr>
          <a:xfrm>
            <a:off x="3833693" y="2292310"/>
            <a:ext cx="324922" cy="406241"/>
          </a:xfrm>
          <a:prstGeom prst="rect">
            <a:avLst/>
          </a:prstGeom>
          <a:noFill/>
          <a:ln/>
        </p:spPr>
        <p:txBody>
          <a:bodyPr wrap="none" lIns="0" tIns="0" rIns="0" bIns="0" rtlCol="0" anchor="t"/>
          <a:lstStyle/>
          <a:p>
            <a:pPr marL="0" indent="0" algn="l">
              <a:lnSpc>
                <a:spcPts val="2550"/>
              </a:lnSpc>
              <a:buNone/>
            </a:pPr>
            <a:r>
              <a:rPr lang="en-US" sz="2550" b="1" dirty="0">
                <a:solidFill>
                  <a:srgbClr val="EEEFF5"/>
                </a:solidFill>
                <a:latin typeface="Barlow Bold" pitchFamily="34" charset="0"/>
                <a:ea typeface="Barlow Bold" pitchFamily="34" charset="-122"/>
                <a:cs typeface="Barlow Bold" pitchFamily="34" charset="-120"/>
              </a:rPr>
              <a:t>1</a:t>
            </a:r>
            <a:endParaRPr lang="en-US" sz="2550" dirty="0"/>
          </a:p>
        </p:txBody>
      </p:sp>
      <p:sp>
        <p:nvSpPr>
          <p:cNvPr id="5" name="Text 3"/>
          <p:cNvSpPr/>
          <p:nvPr/>
        </p:nvSpPr>
        <p:spPr>
          <a:xfrm>
            <a:off x="974884" y="3037046"/>
            <a:ext cx="3248620"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Curate Base Food Dataset</a:t>
            </a:r>
            <a:endParaRPr lang="en-US" sz="2200" dirty="0"/>
          </a:p>
        </p:txBody>
      </p:sp>
      <p:sp>
        <p:nvSpPr>
          <p:cNvPr id="6" name="Text 4"/>
          <p:cNvSpPr/>
          <p:nvPr/>
        </p:nvSpPr>
        <p:spPr>
          <a:xfrm>
            <a:off x="974884" y="3523178"/>
            <a:ext cx="6042541"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Establish a comprehensive foundation of food items and their nutritional values.</a:t>
            </a:r>
            <a:endParaRPr lang="en-US" sz="1700" dirty="0"/>
          </a:p>
        </p:txBody>
      </p:sp>
      <p:sp>
        <p:nvSpPr>
          <p:cNvPr id="7" name="Shape 5"/>
          <p:cNvSpPr/>
          <p:nvPr/>
        </p:nvSpPr>
        <p:spPr>
          <a:xfrm>
            <a:off x="7396401" y="2170509"/>
            <a:ext cx="6475690" cy="649962"/>
          </a:xfrm>
          <a:prstGeom prst="roundRect">
            <a:avLst>
              <a:gd name="adj" fmla="val 480018"/>
            </a:avLst>
          </a:prstGeom>
          <a:solidFill>
            <a:srgbClr val="282C32"/>
          </a:solidFill>
          <a:ln/>
          <a:effectLst>
            <a:outerShdw blurRad="53340" dist="26670" dir="13500000" algn="bl" rotWithShape="0">
              <a:srgbClr val="FFFFFF">
                <a:alpha val="10000"/>
              </a:srgbClr>
            </a:outerShdw>
          </a:effectLst>
        </p:spPr>
        <p:txBody>
          <a:bodyPr/>
          <a:lstStyle/>
          <a:p>
            <a:endParaRPr lang="en-IN"/>
          </a:p>
        </p:txBody>
      </p:sp>
      <p:sp>
        <p:nvSpPr>
          <p:cNvPr id="8" name="Text 6"/>
          <p:cNvSpPr/>
          <p:nvPr/>
        </p:nvSpPr>
        <p:spPr>
          <a:xfrm>
            <a:off x="10471785" y="2292310"/>
            <a:ext cx="324922" cy="406241"/>
          </a:xfrm>
          <a:prstGeom prst="rect">
            <a:avLst/>
          </a:prstGeom>
          <a:noFill/>
          <a:ln/>
        </p:spPr>
        <p:txBody>
          <a:bodyPr wrap="none" lIns="0" tIns="0" rIns="0" bIns="0" rtlCol="0" anchor="t"/>
          <a:lstStyle/>
          <a:p>
            <a:pPr marL="0" indent="0" algn="l">
              <a:lnSpc>
                <a:spcPts val="2550"/>
              </a:lnSpc>
              <a:buNone/>
            </a:pPr>
            <a:r>
              <a:rPr lang="en-US" sz="2550" b="1" dirty="0">
                <a:solidFill>
                  <a:srgbClr val="EEEFF5"/>
                </a:solidFill>
                <a:latin typeface="Barlow Bold" pitchFamily="34" charset="0"/>
                <a:ea typeface="Barlow Bold" pitchFamily="34" charset="-122"/>
                <a:cs typeface="Barlow Bold" pitchFamily="34" charset="-120"/>
              </a:rPr>
              <a:t>2</a:t>
            </a:r>
            <a:endParaRPr lang="en-US" sz="2550" dirty="0"/>
          </a:p>
        </p:txBody>
      </p:sp>
      <p:sp>
        <p:nvSpPr>
          <p:cNvPr id="9" name="Text 7"/>
          <p:cNvSpPr/>
          <p:nvPr/>
        </p:nvSpPr>
        <p:spPr>
          <a:xfrm>
            <a:off x="7612975" y="3037046"/>
            <a:ext cx="3059311"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Generate User-Day Logs</a:t>
            </a:r>
            <a:endParaRPr lang="en-US" sz="2200" dirty="0"/>
          </a:p>
        </p:txBody>
      </p:sp>
      <p:sp>
        <p:nvSpPr>
          <p:cNvPr id="10" name="Text 8"/>
          <p:cNvSpPr/>
          <p:nvPr/>
        </p:nvSpPr>
        <p:spPr>
          <a:xfrm>
            <a:off x="7612975" y="3523178"/>
            <a:ext cx="6042541"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Create realistic daily activity and food consumption logs for each synthetic persona.</a:t>
            </a:r>
            <a:endParaRPr lang="en-US" sz="1700" dirty="0"/>
          </a:p>
        </p:txBody>
      </p:sp>
      <p:sp>
        <p:nvSpPr>
          <p:cNvPr id="11" name="Shape 9"/>
          <p:cNvSpPr/>
          <p:nvPr/>
        </p:nvSpPr>
        <p:spPr>
          <a:xfrm>
            <a:off x="758309" y="4595574"/>
            <a:ext cx="6475690" cy="649962"/>
          </a:xfrm>
          <a:prstGeom prst="roundRect">
            <a:avLst>
              <a:gd name="adj" fmla="val 480018"/>
            </a:avLst>
          </a:prstGeom>
          <a:solidFill>
            <a:srgbClr val="282C32"/>
          </a:solidFill>
          <a:ln/>
          <a:effectLst>
            <a:outerShdw blurRad="53340" dist="26670" dir="13500000" algn="bl" rotWithShape="0">
              <a:srgbClr val="FFFFFF">
                <a:alpha val="10000"/>
              </a:srgbClr>
            </a:outerShdw>
          </a:effectLst>
        </p:spPr>
        <p:txBody>
          <a:bodyPr/>
          <a:lstStyle/>
          <a:p>
            <a:endParaRPr lang="en-IN"/>
          </a:p>
        </p:txBody>
      </p:sp>
      <p:sp>
        <p:nvSpPr>
          <p:cNvPr id="12" name="Text 10"/>
          <p:cNvSpPr/>
          <p:nvPr/>
        </p:nvSpPr>
        <p:spPr>
          <a:xfrm>
            <a:off x="3833693" y="4717375"/>
            <a:ext cx="324922" cy="406241"/>
          </a:xfrm>
          <a:prstGeom prst="rect">
            <a:avLst/>
          </a:prstGeom>
          <a:noFill/>
          <a:ln/>
        </p:spPr>
        <p:txBody>
          <a:bodyPr wrap="none" lIns="0" tIns="0" rIns="0" bIns="0" rtlCol="0" anchor="t"/>
          <a:lstStyle/>
          <a:p>
            <a:pPr marL="0" indent="0" algn="l">
              <a:lnSpc>
                <a:spcPts val="2550"/>
              </a:lnSpc>
              <a:buNone/>
            </a:pPr>
            <a:r>
              <a:rPr lang="en-US" sz="2550" b="1" dirty="0">
                <a:solidFill>
                  <a:srgbClr val="EEEFF5"/>
                </a:solidFill>
                <a:latin typeface="Barlow Bold" pitchFamily="34" charset="0"/>
                <a:ea typeface="Barlow Bold" pitchFamily="34" charset="-122"/>
                <a:cs typeface="Barlow Bold" pitchFamily="34" charset="-120"/>
              </a:rPr>
              <a:t>3</a:t>
            </a:r>
            <a:endParaRPr lang="en-US" sz="2550" dirty="0"/>
          </a:p>
        </p:txBody>
      </p:sp>
      <p:sp>
        <p:nvSpPr>
          <p:cNvPr id="13" name="Text 11"/>
          <p:cNvSpPr/>
          <p:nvPr/>
        </p:nvSpPr>
        <p:spPr>
          <a:xfrm>
            <a:off x="974884" y="5462111"/>
            <a:ext cx="3158490"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Apply SMOTE for Balance</a:t>
            </a:r>
            <a:endParaRPr lang="en-US" sz="2200" dirty="0"/>
          </a:p>
        </p:txBody>
      </p:sp>
      <p:sp>
        <p:nvSpPr>
          <p:cNvPr id="14" name="Text 12"/>
          <p:cNvSpPr/>
          <p:nvPr/>
        </p:nvSpPr>
        <p:spPr>
          <a:xfrm>
            <a:off x="974884" y="5948243"/>
            <a:ext cx="6042541" cy="104013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Utilize Synthetic Minority Over-sampling Technique (SMOTE) to address class imbalance in the target variable.</a:t>
            </a:r>
            <a:endParaRPr lang="en-US" sz="1700" dirty="0"/>
          </a:p>
        </p:txBody>
      </p:sp>
      <p:sp>
        <p:nvSpPr>
          <p:cNvPr id="15" name="Shape 13"/>
          <p:cNvSpPr/>
          <p:nvPr/>
        </p:nvSpPr>
        <p:spPr>
          <a:xfrm>
            <a:off x="7396401" y="4595574"/>
            <a:ext cx="6475690" cy="649962"/>
          </a:xfrm>
          <a:prstGeom prst="roundRect">
            <a:avLst>
              <a:gd name="adj" fmla="val 480018"/>
            </a:avLst>
          </a:prstGeom>
          <a:solidFill>
            <a:srgbClr val="282C32"/>
          </a:solidFill>
          <a:ln/>
          <a:effectLst>
            <a:outerShdw blurRad="53340" dist="26670" dir="13500000" algn="bl" rotWithShape="0">
              <a:srgbClr val="FFFFFF">
                <a:alpha val="10000"/>
              </a:srgbClr>
            </a:outerShdw>
          </a:effectLst>
        </p:spPr>
        <p:txBody>
          <a:bodyPr/>
          <a:lstStyle/>
          <a:p>
            <a:endParaRPr lang="en-IN"/>
          </a:p>
        </p:txBody>
      </p:sp>
      <p:sp>
        <p:nvSpPr>
          <p:cNvPr id="16" name="Text 14"/>
          <p:cNvSpPr/>
          <p:nvPr/>
        </p:nvSpPr>
        <p:spPr>
          <a:xfrm>
            <a:off x="10471785" y="4717375"/>
            <a:ext cx="324922" cy="406241"/>
          </a:xfrm>
          <a:prstGeom prst="rect">
            <a:avLst/>
          </a:prstGeom>
          <a:noFill/>
          <a:ln/>
        </p:spPr>
        <p:txBody>
          <a:bodyPr wrap="none" lIns="0" tIns="0" rIns="0" bIns="0" rtlCol="0" anchor="t"/>
          <a:lstStyle/>
          <a:p>
            <a:pPr marL="0" indent="0" algn="l">
              <a:lnSpc>
                <a:spcPts val="2550"/>
              </a:lnSpc>
              <a:buNone/>
            </a:pPr>
            <a:r>
              <a:rPr lang="en-US" sz="2550" b="1" dirty="0">
                <a:solidFill>
                  <a:srgbClr val="EEEFF5"/>
                </a:solidFill>
                <a:latin typeface="Barlow Bold" pitchFamily="34" charset="0"/>
                <a:ea typeface="Barlow Bold" pitchFamily="34" charset="-122"/>
                <a:cs typeface="Barlow Bold" pitchFamily="34" charset="-120"/>
              </a:rPr>
              <a:t>4</a:t>
            </a:r>
            <a:endParaRPr lang="en-US" sz="2550" dirty="0"/>
          </a:p>
        </p:txBody>
      </p:sp>
      <p:sp>
        <p:nvSpPr>
          <p:cNvPr id="17" name="Text 15"/>
          <p:cNvSpPr/>
          <p:nvPr/>
        </p:nvSpPr>
        <p:spPr>
          <a:xfrm>
            <a:off x="7612975" y="5462111"/>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Train/Test ML Models</a:t>
            </a:r>
            <a:endParaRPr lang="en-US" sz="2200" dirty="0"/>
          </a:p>
        </p:txBody>
      </p:sp>
      <p:sp>
        <p:nvSpPr>
          <p:cNvPr id="18" name="Text 16"/>
          <p:cNvSpPr/>
          <p:nvPr/>
        </p:nvSpPr>
        <p:spPr>
          <a:xfrm>
            <a:off x="7612975" y="5948243"/>
            <a:ext cx="6042541"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Split the balanced dataset for training and rigorous testing of machine learning models.</a:t>
            </a:r>
            <a:endParaRPr lang="en-US" sz="1700" dirty="0"/>
          </a:p>
        </p:txBody>
      </p:sp>
      <p:sp>
        <p:nvSpPr>
          <p:cNvPr id="19" name="Rectangle 18">
            <a:extLst>
              <a:ext uri="{FF2B5EF4-FFF2-40B4-BE49-F238E27FC236}">
                <a16:creationId xmlns:a16="http://schemas.microsoft.com/office/drawing/2014/main" id="{2245374D-D776-DACC-5670-CA3DEAB29F3C}"/>
              </a:ext>
            </a:extLst>
          </p:cNvPr>
          <p:cNvSpPr/>
          <p:nvPr/>
        </p:nvSpPr>
        <p:spPr>
          <a:xfrm>
            <a:off x="12598400" y="7755467"/>
            <a:ext cx="1919111" cy="383822"/>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92825" y="544354"/>
            <a:ext cx="6040398" cy="651272"/>
          </a:xfrm>
          <a:prstGeom prst="rect">
            <a:avLst/>
          </a:prstGeom>
          <a:noFill/>
          <a:ln/>
        </p:spPr>
        <p:txBody>
          <a:bodyPr wrap="none" lIns="0" tIns="0" rIns="0" bIns="0" rtlCol="0" anchor="t"/>
          <a:lstStyle/>
          <a:p>
            <a:pPr marL="0" indent="0" algn="l">
              <a:lnSpc>
                <a:spcPts val="5100"/>
              </a:lnSpc>
              <a:buNone/>
            </a:pPr>
            <a:r>
              <a:rPr lang="en-US" sz="4100" b="1" dirty="0">
                <a:solidFill>
                  <a:srgbClr val="9998FF"/>
                </a:solidFill>
                <a:latin typeface="Barlow Bold" pitchFamily="34" charset="0"/>
                <a:ea typeface="Barlow Bold" pitchFamily="34" charset="-122"/>
                <a:cs typeface="Barlow Bold" pitchFamily="34" charset="-120"/>
              </a:rPr>
              <a:t>Synthetic Data Generation</a:t>
            </a:r>
            <a:endParaRPr lang="en-US" sz="4100" dirty="0"/>
          </a:p>
        </p:txBody>
      </p:sp>
      <p:sp>
        <p:nvSpPr>
          <p:cNvPr id="3" name="Text 1"/>
          <p:cNvSpPr/>
          <p:nvPr/>
        </p:nvSpPr>
        <p:spPr>
          <a:xfrm>
            <a:off x="692825" y="1670685"/>
            <a:ext cx="6380917" cy="2850356"/>
          </a:xfrm>
          <a:prstGeom prst="rect">
            <a:avLst/>
          </a:prstGeom>
          <a:noFill/>
          <a:ln/>
        </p:spPr>
        <p:txBody>
          <a:bodyPr wrap="square" lIns="0" tIns="0" rIns="0" bIns="0" rtlCol="0" anchor="t"/>
          <a:lstStyle/>
          <a:p>
            <a:pPr marL="0" indent="0" algn="l">
              <a:lnSpc>
                <a:spcPts val="2450"/>
              </a:lnSpc>
              <a:buNone/>
            </a:pPr>
            <a:r>
              <a:rPr lang="en-US" sz="1550" dirty="0">
                <a:solidFill>
                  <a:srgbClr val="EEEFF5"/>
                </a:solidFill>
                <a:latin typeface="Montserrat" pitchFamily="34" charset="0"/>
                <a:ea typeface="Montserrat" pitchFamily="34" charset="-122"/>
                <a:cs typeface="Montserrat" pitchFamily="34" charset="-120"/>
              </a:rPr>
              <a:t>The use of </a:t>
            </a:r>
            <a:r>
              <a:rPr lang="en-US" sz="1550" b="1" dirty="0">
                <a:solidFill>
                  <a:srgbClr val="EEEFF5"/>
                </a:solidFill>
                <a:latin typeface="Montserrat" pitchFamily="34" charset="0"/>
                <a:ea typeface="Montserrat" pitchFamily="34" charset="-122"/>
                <a:cs typeface="Montserrat" pitchFamily="34" charset="-120"/>
              </a:rPr>
              <a:t>synthetic data</a:t>
            </a:r>
            <a:r>
              <a:rPr lang="en-US" sz="1550" dirty="0">
                <a:solidFill>
                  <a:srgbClr val="EEEFF5"/>
                </a:solidFill>
                <a:latin typeface="Montserrat" pitchFamily="34" charset="0"/>
                <a:ea typeface="Montserrat" pitchFamily="34" charset="-122"/>
                <a:cs typeface="Montserrat" pitchFamily="34" charset="-120"/>
              </a:rPr>
              <a:t> is a cornerstone of NutriAI's ethical and practical development. By generating artificial data, we entirely </a:t>
            </a:r>
            <a:r>
              <a:rPr lang="en-US" sz="1550" b="1" dirty="0">
                <a:solidFill>
                  <a:srgbClr val="EEEFF5"/>
                </a:solidFill>
                <a:latin typeface="Montserrat" pitchFamily="34" charset="0"/>
                <a:ea typeface="Montserrat" pitchFamily="34" charset="-122"/>
                <a:cs typeface="Montserrat" pitchFamily="34" charset="-120"/>
              </a:rPr>
              <a:t>avoid privacy concerns</a:t>
            </a:r>
            <a:r>
              <a:rPr lang="en-US" sz="1550" dirty="0">
                <a:solidFill>
                  <a:srgbClr val="EEEFF5"/>
                </a:solidFill>
                <a:latin typeface="Montserrat" pitchFamily="34" charset="0"/>
                <a:ea typeface="Montserrat" pitchFamily="34" charset="-122"/>
                <a:cs typeface="Montserrat" pitchFamily="34" charset="-120"/>
              </a:rPr>
              <a:t> associated with handling real user information. Each row in our dataset represents a </a:t>
            </a:r>
            <a:r>
              <a:rPr lang="en-US" sz="1550" b="1" dirty="0">
                <a:solidFill>
                  <a:srgbClr val="EEEFF5"/>
                </a:solidFill>
                <a:latin typeface="Montserrat" pitchFamily="34" charset="0"/>
                <a:ea typeface="Montserrat" pitchFamily="34" charset="-122"/>
                <a:cs typeface="Montserrat" pitchFamily="34" charset="-120"/>
              </a:rPr>
              <a:t>single day of activity for a specific persona</a:t>
            </a:r>
            <a:r>
              <a:rPr lang="en-US" sz="1550" dirty="0">
                <a:solidFill>
                  <a:srgbClr val="EEEFF5"/>
                </a:solidFill>
                <a:latin typeface="Montserrat" pitchFamily="34" charset="0"/>
                <a:ea typeface="Montserrat" pitchFamily="34" charset="-122"/>
                <a:cs typeface="Montserrat" pitchFamily="34" charset="-120"/>
              </a:rPr>
              <a:t>, including their dietary intake and physical exertion. This approach allows us to create a diverse and realistic dataset, enabling the training of robust models that can make </a:t>
            </a:r>
            <a:r>
              <a:rPr lang="en-US" sz="1550" b="1" dirty="0">
                <a:solidFill>
                  <a:srgbClr val="EEEFF5"/>
                </a:solidFill>
                <a:latin typeface="Montserrat" pitchFamily="34" charset="0"/>
                <a:ea typeface="Montserrat" pitchFamily="34" charset="-122"/>
                <a:cs typeface="Montserrat" pitchFamily="34" charset="-120"/>
              </a:rPr>
              <a:t>highly accurate predictions</a:t>
            </a:r>
            <a:r>
              <a:rPr lang="en-US" sz="1550" dirty="0">
                <a:solidFill>
                  <a:srgbClr val="EEEFF5"/>
                </a:solidFill>
                <a:latin typeface="Montserrat" pitchFamily="34" charset="0"/>
                <a:ea typeface="Montserrat" pitchFamily="34" charset="-122"/>
                <a:cs typeface="Montserrat" pitchFamily="34" charset="-120"/>
              </a:rPr>
              <a:t> without compromising user confidentiality.</a:t>
            </a:r>
            <a:endParaRPr lang="en-US" sz="1550" dirty="0"/>
          </a:p>
        </p:txBody>
      </p:sp>
      <p:pic>
        <p:nvPicPr>
          <p:cNvPr id="4" name="Image 0" descr="preencoded.png"/>
          <p:cNvPicPr>
            <a:picLocks noChangeAspect="1"/>
          </p:cNvPicPr>
          <p:nvPr/>
        </p:nvPicPr>
        <p:blipFill>
          <a:blip r:embed="rId3"/>
          <a:stretch>
            <a:fillRect/>
          </a:stretch>
        </p:blipFill>
        <p:spPr>
          <a:xfrm>
            <a:off x="8151301" y="1715214"/>
            <a:ext cx="6380917" cy="638091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1236</Words>
  <Application>Microsoft Office PowerPoint</Application>
  <PresentationFormat>Custom</PresentationFormat>
  <Paragraphs>162</Paragraphs>
  <Slides>21</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Barlow Bold</vt:lpstr>
      <vt:lpstr>Montserrat</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AASHISH PRASAD GIRI</dc:creator>
  <cp:lastModifiedBy>Aashish Giri</cp:lastModifiedBy>
  <cp:revision>3</cp:revision>
  <dcterms:created xsi:type="dcterms:W3CDTF">2025-07-10T04:54:34Z</dcterms:created>
  <dcterms:modified xsi:type="dcterms:W3CDTF">2025-07-10T13:21:45Z</dcterms:modified>
</cp:coreProperties>
</file>